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6" r:id="rId33"/>
    <p:sldId id="289" r:id="rId34"/>
    <p:sldId id="307" r:id="rId35"/>
    <p:sldId id="290" r:id="rId36"/>
    <p:sldId id="291" r:id="rId37"/>
    <p:sldId id="292" r:id="rId38"/>
    <p:sldId id="293" r:id="rId39"/>
    <p:sldId id="294" r:id="rId40"/>
    <p:sldId id="295" r:id="rId41"/>
    <p:sldId id="296" r:id="rId42"/>
    <p:sldId id="297" r:id="rId43"/>
    <p:sldId id="299" r:id="rId44"/>
    <p:sldId id="300" r:id="rId45"/>
    <p:sldId id="301" r:id="rId46"/>
    <p:sldId id="302" r:id="rId47"/>
    <p:sldId id="303" r:id="rId48"/>
    <p:sldId id="304" r:id="rId49"/>
    <p:sldId id="305" r:id="rId50"/>
    <p:sldId id="306" r:id="rId51"/>
    <p:sldId id="308" r:id="rId52"/>
    <p:sldId id="310" r:id="rId53"/>
    <p:sldId id="311" r:id="rId54"/>
    <p:sldId id="319" r:id="rId55"/>
    <p:sldId id="346" r:id="rId56"/>
    <p:sldId id="312" r:id="rId57"/>
    <p:sldId id="313" r:id="rId58"/>
    <p:sldId id="314" r:id="rId59"/>
    <p:sldId id="316" r:id="rId60"/>
    <p:sldId id="317" r:id="rId61"/>
    <p:sldId id="337" r:id="rId62"/>
    <p:sldId id="338" r:id="rId63"/>
    <p:sldId id="339" r:id="rId64"/>
    <p:sldId id="340" r:id="rId65"/>
    <p:sldId id="342" r:id="rId66"/>
    <p:sldId id="343" r:id="rId67"/>
    <p:sldId id="325" r:id="rId68"/>
    <p:sldId id="326" r:id="rId69"/>
    <p:sldId id="328" r:id="rId70"/>
    <p:sldId id="344" r:id="rId71"/>
    <p:sldId id="330" r:id="rId72"/>
    <p:sldId id="345" r:id="rId73"/>
    <p:sldId id="331" r:id="rId74"/>
    <p:sldId id="332" r:id="rId75"/>
    <p:sldId id="333" r:id="rId76"/>
    <p:sldId id="334" r:id="rId77"/>
    <p:sldId id="335" r:id="rId78"/>
    <p:sldId id="336"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9283" autoAdjust="0"/>
  </p:normalViewPr>
  <p:slideViewPr>
    <p:cSldViewPr>
      <p:cViewPr>
        <p:scale>
          <a:sx n="70" d="100"/>
          <a:sy n="70" d="100"/>
        </p:scale>
        <p:origin x="-1374" y="-15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4BF1E7-181A-46F8-B231-9170F2E86E0E}" type="datetimeFigureOut">
              <a:rPr lang="en-US" smtClean="0"/>
              <a:pPr/>
              <a:t>9/3/2018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62038E-662C-4880-8881-F7C54106177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F8F2628-CDA9-4CBF-A9B0-5AC5717427AB}" type="slidenum">
              <a:rPr lang="en-IN" smtClean="0"/>
              <a:pPr/>
              <a:t>52</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35FBA4D-2197-4961-A990-7F47A5D2F944}" type="slidenum">
              <a:rPr lang="en-IN" smtClean="0"/>
              <a:pPr/>
              <a:t>64</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35FBA4D-2197-4961-A990-7F47A5D2F944}" type="slidenum">
              <a:rPr lang="en-IN" smtClean="0"/>
              <a:pPr/>
              <a:t>65</a:t>
            </a:fld>
            <a:endParaRPr lang="en-I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35FBA4D-2197-4961-A990-7F47A5D2F944}" type="slidenum">
              <a:rPr lang="en-IN" smtClean="0"/>
              <a:pPr/>
              <a:t>67</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35FBA4D-2197-4961-A990-7F47A5D2F944}" type="slidenum">
              <a:rPr lang="en-IN" smtClean="0"/>
              <a:pPr/>
              <a:t>69</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35FBA4D-2197-4961-A990-7F47A5D2F944}" type="slidenum">
              <a:rPr lang="en-IN" smtClean="0"/>
              <a:pPr/>
              <a:t>70</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35FBA4D-2197-4961-A990-7F47A5D2F944}" type="slidenum">
              <a:rPr lang="en-IN" smtClean="0"/>
              <a:pPr/>
              <a:t>74</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35FBA4D-2197-4961-A990-7F47A5D2F944}" type="slidenum">
              <a:rPr lang="en-IN" smtClean="0"/>
              <a:pPr/>
              <a:t>76</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35FBA4D-2197-4961-A990-7F47A5D2F944}" type="slidenum">
              <a:rPr lang="en-IN" smtClean="0"/>
              <a:pPr/>
              <a:t>77</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IN" dirty="0"/>
          </a:p>
        </p:txBody>
      </p:sp>
      <p:sp>
        <p:nvSpPr>
          <p:cNvPr id="4" name="Slide Number Placeholder 3"/>
          <p:cNvSpPr>
            <a:spLocks noGrp="1"/>
          </p:cNvSpPr>
          <p:nvPr>
            <p:ph type="sldNum" sz="quarter" idx="10"/>
          </p:nvPr>
        </p:nvSpPr>
        <p:spPr/>
        <p:txBody>
          <a:bodyPr/>
          <a:lstStyle/>
          <a:p>
            <a:fld id="{0F8F2628-CDA9-4CBF-A9B0-5AC5717427AB}" type="slidenum">
              <a:rPr lang="en-IN" smtClean="0"/>
              <a:pPr/>
              <a:t>53</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F8F2628-CDA9-4CBF-A9B0-5AC5717427AB}" type="slidenum">
              <a:rPr lang="en-IN" smtClean="0"/>
              <a:pPr/>
              <a:t>56</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F8F2628-CDA9-4CBF-A9B0-5AC5717427AB}" type="slidenum">
              <a:rPr lang="en-IN" smtClean="0"/>
              <a:pPr/>
              <a:t>57</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IN" dirty="0"/>
          </a:p>
        </p:txBody>
      </p:sp>
      <p:sp>
        <p:nvSpPr>
          <p:cNvPr id="4" name="Slide Number Placeholder 3"/>
          <p:cNvSpPr>
            <a:spLocks noGrp="1"/>
          </p:cNvSpPr>
          <p:nvPr>
            <p:ph type="sldNum" sz="quarter" idx="10"/>
          </p:nvPr>
        </p:nvSpPr>
        <p:spPr/>
        <p:txBody>
          <a:bodyPr/>
          <a:lstStyle/>
          <a:p>
            <a:fld id="{0F8F2628-CDA9-4CBF-A9B0-5AC5717427AB}" type="slidenum">
              <a:rPr lang="en-IN" smtClean="0"/>
              <a:pPr/>
              <a:t>58</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Chiller in office buildings</a:t>
            </a:r>
          </a:p>
          <a:p>
            <a:endParaRPr lang="en-US" dirty="0" smtClean="0"/>
          </a:p>
          <a:p>
            <a:r>
              <a:rPr lang="en-US" dirty="0" smtClean="0"/>
              <a:t>Ammonia</a:t>
            </a:r>
            <a:r>
              <a:rPr lang="en-US" baseline="0" dirty="0" smtClean="0"/>
              <a:t> is </a:t>
            </a:r>
            <a:r>
              <a:rPr lang="en-US" baseline="0" dirty="0" err="1" smtClean="0"/>
              <a:t>solubable</a:t>
            </a:r>
            <a:r>
              <a:rPr lang="en-US" baseline="0" dirty="0" smtClean="0"/>
              <a:t> in a liquid known as </a:t>
            </a:r>
            <a:r>
              <a:rPr lang="en-US" baseline="0" dirty="0" err="1" smtClean="0"/>
              <a:t>absorbant</a:t>
            </a:r>
            <a:r>
              <a:rPr lang="en-US" baseline="0" dirty="0" smtClean="0"/>
              <a:t>.</a:t>
            </a:r>
          </a:p>
          <a:p>
            <a:endParaRPr lang="en-US" baseline="0" dirty="0" smtClean="0"/>
          </a:p>
          <a:p>
            <a:r>
              <a:rPr lang="en-US" baseline="0" dirty="0" smtClean="0"/>
              <a:t>Water having the capacity to </a:t>
            </a:r>
            <a:r>
              <a:rPr lang="en-US" baseline="0" dirty="0" err="1" smtClean="0"/>
              <a:t>absorbe</a:t>
            </a:r>
            <a:r>
              <a:rPr lang="en-US" baseline="0" dirty="0" smtClean="0"/>
              <a:t> the </a:t>
            </a:r>
            <a:r>
              <a:rPr lang="en-US" baseline="0" dirty="0" err="1" smtClean="0"/>
              <a:t>amonium</a:t>
            </a:r>
            <a:r>
              <a:rPr lang="en-US" baseline="0" dirty="0" smtClean="0"/>
              <a:t> </a:t>
            </a:r>
            <a:r>
              <a:rPr lang="en-US" baseline="0" dirty="0" err="1" smtClean="0"/>
              <a:t>vapour</a:t>
            </a:r>
            <a:endParaRPr lang="en-IN" dirty="0"/>
          </a:p>
        </p:txBody>
      </p:sp>
      <p:sp>
        <p:nvSpPr>
          <p:cNvPr id="4" name="Slide Number Placeholder 3"/>
          <p:cNvSpPr>
            <a:spLocks noGrp="1"/>
          </p:cNvSpPr>
          <p:nvPr>
            <p:ph type="sldNum" sz="quarter" idx="10"/>
          </p:nvPr>
        </p:nvSpPr>
        <p:spPr/>
        <p:txBody>
          <a:bodyPr/>
          <a:lstStyle/>
          <a:p>
            <a:fld id="{0F8F2628-CDA9-4CBF-A9B0-5AC5717427AB}" type="slidenum">
              <a:rPr lang="en-IN" smtClean="0"/>
              <a:pPr/>
              <a:t>59</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F8F2628-CDA9-4CBF-A9B0-5AC5717427AB}" type="slidenum">
              <a:rPr lang="en-IN" smtClean="0"/>
              <a:pPr/>
              <a:t>60</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IN" dirty="0"/>
          </a:p>
        </p:txBody>
      </p:sp>
      <p:sp>
        <p:nvSpPr>
          <p:cNvPr id="4" name="Slide Number Placeholder 3"/>
          <p:cNvSpPr>
            <a:spLocks noGrp="1"/>
          </p:cNvSpPr>
          <p:nvPr>
            <p:ph type="sldNum" sz="quarter" idx="10"/>
          </p:nvPr>
        </p:nvSpPr>
        <p:spPr/>
        <p:txBody>
          <a:bodyPr/>
          <a:lstStyle/>
          <a:p>
            <a:fld id="{135FBA4D-2197-4961-A990-7F47A5D2F944}" type="slidenum">
              <a:rPr lang="en-IN" smtClean="0"/>
              <a:pPr/>
              <a:t>61</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135FBA4D-2197-4961-A990-7F47A5D2F944}" type="slidenum">
              <a:rPr lang="en-IN" smtClean="0"/>
              <a:pPr/>
              <a:t>62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4A5C37-9855-4710-BA80-7554629060F0}" type="datetimeFigureOut">
              <a:rPr lang="en-US" smtClean="0"/>
              <a:pPr/>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A5C37-9855-4710-BA80-7554629060F0}" type="datetimeFigureOut">
              <a:rPr lang="en-US" smtClean="0"/>
              <a:pPr/>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A5C37-9855-4710-BA80-7554629060F0}" type="datetimeFigureOut">
              <a:rPr lang="en-US" smtClean="0"/>
              <a:pPr/>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A5C37-9855-4710-BA80-7554629060F0}" type="datetimeFigureOut">
              <a:rPr lang="en-US" smtClean="0"/>
              <a:pPr/>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4A5C37-9855-4710-BA80-7554629060F0}" type="datetimeFigureOut">
              <a:rPr lang="en-US" smtClean="0"/>
              <a:pPr/>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4A5C37-9855-4710-BA80-7554629060F0}" type="datetimeFigureOut">
              <a:rPr lang="en-US" smtClean="0"/>
              <a:pPr/>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4A5C37-9855-4710-BA80-7554629060F0}" type="datetimeFigureOut">
              <a:rPr lang="en-US" smtClean="0"/>
              <a:pPr/>
              <a:t>9/3/2018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4A5C37-9855-4710-BA80-7554629060F0}" type="datetimeFigureOut">
              <a:rPr lang="en-US" smtClean="0"/>
              <a:pPr/>
              <a:t>9/3/2018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4A5C37-9855-4710-BA80-7554629060F0}" type="datetimeFigureOut">
              <a:rPr lang="en-US" smtClean="0"/>
              <a:pPr/>
              <a:t>9/3/2018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4A5C37-9855-4710-BA80-7554629060F0}" type="datetimeFigureOut">
              <a:rPr lang="en-US" smtClean="0"/>
              <a:pPr/>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4A5C37-9855-4710-BA80-7554629060F0}" type="datetimeFigureOut">
              <a:rPr lang="en-US" smtClean="0"/>
              <a:pPr/>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B0249-F7B1-4726-8E2B-04798C5B67F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4A5C37-9855-4710-BA80-7554629060F0}" type="datetimeFigureOut">
              <a:rPr lang="en-US" smtClean="0"/>
              <a:pPr/>
              <a:t>9/3/2018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B0249-F7B1-4726-8E2B-04798C5B67F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2.gif"/></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34000" r="-3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743200"/>
            <a:ext cx="8229600" cy="3810000"/>
          </a:xfrm>
          <a:effectLst>
            <a:outerShdw dist="50800" dir="5400000" sx="68000" sy="68000" algn="ctr" rotWithShape="0">
              <a:srgbClr val="000000">
                <a:alpha val="98000"/>
              </a:srgbClr>
            </a:outerShdw>
          </a:effectLst>
        </p:spPr>
        <p:txBody>
          <a:bodyPr>
            <a:normAutofit/>
          </a:bodyPr>
          <a:lstStyle/>
          <a:p>
            <a:pPr algn="ctr">
              <a:buNone/>
            </a:pPr>
            <a:r>
              <a:rPr lang="en-US" sz="2800" b="1" i="1" dirty="0" smtClean="0">
                <a:solidFill>
                  <a:schemeClr val="accent2">
                    <a:lumMod val="50000"/>
                  </a:schemeClr>
                </a:solidFill>
                <a:latin typeface="Algerian" pitchFamily="82" charset="0"/>
              </a:rPr>
              <a:t>(Electronic city campus)</a:t>
            </a:r>
          </a:p>
          <a:p>
            <a:pPr algn="ctr">
              <a:buNone/>
            </a:pPr>
            <a:r>
              <a:rPr lang="en-US" sz="2800" b="1" dirty="0" smtClean="0">
                <a:solidFill>
                  <a:srgbClr val="0070C0"/>
                </a:solidFill>
                <a:latin typeface="Aharoni" pitchFamily="2" charset="-79"/>
                <a:cs typeface="Aharoni" pitchFamily="2" charset="-79"/>
              </a:rPr>
              <a:t>Department Of Mechanical Engineering</a:t>
            </a:r>
          </a:p>
          <a:p>
            <a:pPr algn="ctr">
              <a:buNone/>
            </a:pPr>
            <a:endParaRPr lang="en-US" sz="2800" i="1" dirty="0" smtClean="0">
              <a:latin typeface="Algerian" pitchFamily="82" charset="0"/>
            </a:endParaRPr>
          </a:p>
          <a:p>
            <a:pPr>
              <a:buNone/>
            </a:pPr>
            <a:r>
              <a:rPr lang="en-US" dirty="0" smtClean="0"/>
              <a:t> </a:t>
            </a:r>
            <a:r>
              <a:rPr lang="en-US" b="1" dirty="0" smtClean="0">
                <a:latin typeface="Colonna MT" pitchFamily="82" charset="0"/>
              </a:rPr>
              <a:t>MECHANICAL ENGINEERING SCIENCE (MES)</a:t>
            </a:r>
          </a:p>
          <a:p>
            <a:pPr algn="ctr">
              <a:buNone/>
            </a:pPr>
            <a:r>
              <a:rPr lang="en-US" dirty="0" smtClean="0"/>
              <a:t>(UE18ME101)</a:t>
            </a:r>
          </a:p>
          <a:p>
            <a:pPr>
              <a:buNone/>
            </a:pPr>
            <a:endParaRPr lang="en-US" dirty="0" smtClean="0"/>
          </a:p>
          <a:p>
            <a:pPr>
              <a:buNone/>
            </a:pPr>
            <a:r>
              <a:rPr lang="en-US" sz="2000" b="1" dirty="0" smtClean="0">
                <a:solidFill>
                  <a:srgbClr val="002060"/>
                </a:solidFill>
              </a:rPr>
              <a:t>Prof. </a:t>
            </a:r>
            <a:r>
              <a:rPr lang="en-US" sz="2000" b="1" dirty="0" err="1" smtClean="0">
                <a:solidFill>
                  <a:srgbClr val="002060"/>
                </a:solidFill>
              </a:rPr>
              <a:t>Sateesh</a:t>
            </a:r>
            <a:r>
              <a:rPr lang="en-US" sz="2000" b="1" dirty="0" smtClean="0">
                <a:solidFill>
                  <a:srgbClr val="002060"/>
                </a:solidFill>
              </a:rPr>
              <a:t> </a:t>
            </a:r>
            <a:r>
              <a:rPr lang="en-US" sz="2000" b="1" dirty="0" err="1" smtClean="0">
                <a:solidFill>
                  <a:srgbClr val="002060"/>
                </a:solidFill>
              </a:rPr>
              <a:t>Mudalagi</a:t>
            </a:r>
            <a:endParaRPr lang="en-US" sz="2000" b="1" dirty="0" smtClean="0">
              <a:solidFill>
                <a:srgbClr val="002060"/>
              </a:solidFill>
            </a:endParaRPr>
          </a:p>
          <a:p>
            <a:pPr algn="ctr">
              <a:buNone/>
            </a:pPr>
            <a:endParaRPr lang="en-US" dirty="0"/>
          </a:p>
        </p:txBody>
      </p:sp>
      <p:pic>
        <p:nvPicPr>
          <p:cNvPr id="1027" name="Picture 3" descr="C:\Users\satheesh\Desktop\PES-University-Bangalore.png"/>
          <p:cNvPicPr>
            <a:picLocks noChangeAspect="1" noChangeArrowheads="1"/>
          </p:cNvPicPr>
          <p:nvPr/>
        </p:nvPicPr>
        <p:blipFill>
          <a:blip r:embed="rId3" cstate="print"/>
          <a:srcRect/>
          <a:stretch>
            <a:fillRect/>
          </a:stretch>
        </p:blipFill>
        <p:spPr bwMode="auto">
          <a:xfrm>
            <a:off x="838200" y="228600"/>
            <a:ext cx="6934201" cy="2224087"/>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smtClean="0">
                <a:solidFill>
                  <a:schemeClr val="accent3">
                    <a:lumMod val="50000"/>
                  </a:schemeClr>
                </a:solidFill>
                <a:latin typeface="Arial Black" pitchFamily="34" charset="0"/>
              </a:rPr>
              <a:t>Terminologies used in Thermodynamics</a:t>
            </a:r>
            <a:endParaRPr lang="en-US" sz="2800" i="1" dirty="0">
              <a:solidFill>
                <a:schemeClr val="accent3">
                  <a:lumMod val="50000"/>
                </a:schemeClr>
              </a:solidFill>
              <a:latin typeface="Arial Black" pitchFamily="34" charset="0"/>
            </a:endParaRPr>
          </a:p>
        </p:txBody>
      </p:sp>
      <p:sp>
        <p:nvSpPr>
          <p:cNvPr id="8" name="Content Placeholder 2"/>
          <p:cNvSpPr txBox="1">
            <a:spLocks/>
          </p:cNvSpPr>
          <p:nvPr/>
        </p:nvSpPr>
        <p:spPr>
          <a:xfrm>
            <a:off x="0" y="11430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endParaRPr kumimoji="0" lang="en-US" sz="4400" b="1" i="1" u="none" strike="noStrike" kern="1200" spc="50" normalizeH="0" baseline="0" noProof="0" dirty="0">
              <a:ln w="11430"/>
              <a:solidFill>
                <a:schemeClr val="accent2">
                  <a:lumMod val="75000"/>
                </a:schemeClr>
              </a:solidFill>
              <a:effectLst>
                <a:outerShdw blurRad="76200" dist="50800" dir="5400000" algn="tl" rotWithShape="0">
                  <a:srgbClr val="000000">
                    <a:alpha val="65000"/>
                  </a:srgbClr>
                </a:outerShdw>
              </a:effectLst>
              <a:uLnTx/>
              <a:uFillTx/>
              <a:latin typeface="+mn-lt"/>
              <a:ea typeface="+mn-ea"/>
              <a:cs typeface="+mn-cs"/>
            </a:endParaRPr>
          </a:p>
        </p:txBody>
      </p:sp>
      <p:sp>
        <p:nvSpPr>
          <p:cNvPr id="9" name="Content Placeholder 8"/>
          <p:cNvSpPr>
            <a:spLocks noGrp="1"/>
          </p:cNvSpPr>
          <p:nvPr>
            <p:ph idx="1"/>
          </p:nvPr>
        </p:nvSpPr>
        <p:spPr>
          <a:xfrm>
            <a:off x="304800" y="3048000"/>
            <a:ext cx="8534400" cy="3276600"/>
          </a:xfrm>
        </p:spPr>
        <p:txBody>
          <a:bodyPr/>
          <a:lstStyle/>
          <a:p>
            <a:pPr>
              <a:buNone/>
            </a:pPr>
            <a:r>
              <a:rPr lang="en-US" sz="2400" dirty="0" smtClean="0"/>
              <a:t>	Includes balancing of forces,  Thermal, pressure, chemical and Phase equilibrium</a:t>
            </a:r>
          </a:p>
          <a:p>
            <a:pPr>
              <a:buNone/>
            </a:pPr>
            <a:endParaRPr lang="en-US" dirty="0" smtClean="0"/>
          </a:p>
          <a:p>
            <a:pPr>
              <a:buNone/>
            </a:pPr>
            <a:endParaRPr lang="en-US" dirty="0"/>
          </a:p>
        </p:txBody>
      </p:sp>
      <p:pic>
        <p:nvPicPr>
          <p:cNvPr id="3075" name="Picture 3" descr="C:\Users\satheesh\Desktop\big_thumb.jpg"/>
          <p:cNvPicPr>
            <a:picLocks noChangeAspect="1" noChangeArrowheads="1"/>
          </p:cNvPicPr>
          <p:nvPr/>
        </p:nvPicPr>
        <p:blipFill>
          <a:blip r:embed="rId2"/>
          <a:srcRect/>
          <a:stretch>
            <a:fillRect/>
          </a:stretch>
        </p:blipFill>
        <p:spPr bwMode="auto">
          <a:xfrm>
            <a:off x="533400" y="1143000"/>
            <a:ext cx="3784600" cy="1857375"/>
          </a:xfrm>
          <a:prstGeom prst="rect">
            <a:avLst/>
          </a:prstGeom>
          <a:noFill/>
        </p:spPr>
      </p:pic>
      <p:pic>
        <p:nvPicPr>
          <p:cNvPr id="3076" name="Picture 4" descr="C:\Users\satheesh\Desktop\image010.png"/>
          <p:cNvPicPr>
            <a:picLocks noChangeAspect="1" noChangeArrowheads="1"/>
          </p:cNvPicPr>
          <p:nvPr/>
        </p:nvPicPr>
        <p:blipFill>
          <a:blip r:embed="rId3"/>
          <a:srcRect/>
          <a:stretch>
            <a:fillRect/>
          </a:stretch>
        </p:blipFill>
        <p:spPr bwMode="auto">
          <a:xfrm>
            <a:off x="1066800" y="3886200"/>
            <a:ext cx="6781800" cy="28194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smtClean="0">
                <a:solidFill>
                  <a:schemeClr val="accent3">
                    <a:lumMod val="50000"/>
                  </a:schemeClr>
                </a:solidFill>
                <a:latin typeface="Arial Black" pitchFamily="34" charset="0"/>
              </a:rPr>
              <a:t>Terminologies used in Thermodynamics</a:t>
            </a:r>
            <a:endParaRPr lang="en-US" sz="2800" i="1" dirty="0">
              <a:solidFill>
                <a:schemeClr val="accent3">
                  <a:lumMod val="50000"/>
                </a:schemeClr>
              </a:solidFill>
              <a:latin typeface="Arial Black" pitchFamily="34" charset="0"/>
            </a:endParaRPr>
          </a:p>
        </p:txBody>
      </p:sp>
      <p:sp>
        <p:nvSpPr>
          <p:cNvPr id="8" name="Content Placeholder 2"/>
          <p:cNvSpPr txBox="1">
            <a:spLocks/>
          </p:cNvSpPr>
          <p:nvPr/>
        </p:nvSpPr>
        <p:spPr>
          <a:xfrm>
            <a:off x="0" y="11430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endParaRPr kumimoji="0" lang="en-US" sz="4400" b="1" i="1" u="none" strike="noStrike" kern="1200" spc="50" normalizeH="0" baseline="0" noProof="0" dirty="0">
              <a:ln w="11430"/>
              <a:solidFill>
                <a:schemeClr val="accent2">
                  <a:lumMod val="75000"/>
                </a:schemeClr>
              </a:solidFill>
              <a:effectLst>
                <a:outerShdw blurRad="76200" dist="50800" dir="5400000" algn="tl" rotWithShape="0">
                  <a:srgbClr val="000000">
                    <a:alpha val="65000"/>
                  </a:srgbClr>
                </a:outerShdw>
              </a:effectLst>
              <a:uLnTx/>
              <a:uFillTx/>
              <a:latin typeface="+mn-lt"/>
              <a:ea typeface="+mn-ea"/>
              <a:cs typeface="+mn-cs"/>
            </a:endParaRPr>
          </a:p>
        </p:txBody>
      </p:sp>
      <p:pic>
        <p:nvPicPr>
          <p:cNvPr id="4098" name="Picture 2" descr="C:\Users\satheesh\Desktop\ZEROTH-LAW-OF-THERMODYNAMICS.png"/>
          <p:cNvPicPr>
            <a:picLocks noGrp="1" noChangeAspect="1" noChangeArrowheads="1"/>
          </p:cNvPicPr>
          <p:nvPr>
            <p:ph idx="1"/>
          </p:nvPr>
        </p:nvPicPr>
        <p:blipFill>
          <a:blip r:embed="rId2"/>
          <a:srcRect/>
          <a:stretch>
            <a:fillRect/>
          </a:stretch>
        </p:blipFill>
        <p:spPr bwMode="auto">
          <a:xfrm>
            <a:off x="457199" y="1524000"/>
            <a:ext cx="8360229" cy="50292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smtClean="0">
                <a:solidFill>
                  <a:schemeClr val="accent3">
                    <a:lumMod val="50000"/>
                  </a:schemeClr>
                </a:solidFill>
                <a:latin typeface="Arial Black" pitchFamily="34" charset="0"/>
              </a:rPr>
              <a:t>Terminologies used in Thermodynamics</a:t>
            </a:r>
            <a:endParaRPr lang="en-US" sz="2800" i="1" dirty="0">
              <a:solidFill>
                <a:schemeClr val="accent3">
                  <a:lumMod val="50000"/>
                </a:schemeClr>
              </a:solidFill>
              <a:latin typeface="Arial Black" pitchFamily="34" charset="0"/>
            </a:endParaRPr>
          </a:p>
        </p:txBody>
      </p:sp>
      <p:sp>
        <p:nvSpPr>
          <p:cNvPr id="8" name="Content Placeholder 2"/>
          <p:cNvSpPr txBox="1">
            <a:spLocks/>
          </p:cNvSpPr>
          <p:nvPr/>
        </p:nvSpPr>
        <p:spPr>
          <a:xfrm>
            <a:off x="381000" y="28194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endParaRPr kumimoji="0" lang="en-US" sz="4400" b="1" i="1" u="none" strike="noStrike" kern="1200" spc="50" normalizeH="0" baseline="0" noProof="0" dirty="0">
              <a:ln w="11430"/>
              <a:solidFill>
                <a:schemeClr val="accent2">
                  <a:lumMod val="75000"/>
                </a:schemeClr>
              </a:solidFill>
              <a:effectLst>
                <a:outerShdw blurRad="76200" dist="50800" dir="5400000" algn="tl" rotWithShape="0">
                  <a:srgbClr val="000000">
                    <a:alpha val="65000"/>
                  </a:srgbClr>
                </a:outerShdw>
              </a:effectLst>
              <a:uLnTx/>
              <a:uFillTx/>
              <a:latin typeface="+mn-lt"/>
              <a:ea typeface="+mn-ea"/>
              <a:cs typeface="+mn-cs"/>
            </a:endParaRPr>
          </a:p>
        </p:txBody>
      </p:sp>
      <p:sp>
        <p:nvSpPr>
          <p:cNvPr id="9" name="Content Placeholder 8"/>
          <p:cNvSpPr>
            <a:spLocks noGrp="1"/>
          </p:cNvSpPr>
          <p:nvPr>
            <p:ph idx="1"/>
          </p:nvPr>
        </p:nvSpPr>
        <p:spPr>
          <a:xfrm>
            <a:off x="304800" y="2514600"/>
            <a:ext cx="8534400" cy="4343400"/>
          </a:xfrm>
        </p:spPr>
        <p:txBody>
          <a:bodyPr/>
          <a:lstStyle/>
          <a:p>
            <a:pPr>
              <a:buNone/>
            </a:pPr>
            <a:r>
              <a:rPr lang="en-US" sz="2400" dirty="0" smtClean="0"/>
              <a:t>	</a:t>
            </a:r>
            <a:r>
              <a:rPr lang="en-US" sz="2000" dirty="0" smtClean="0"/>
              <a:t>Any quantity of energy that flows across the boundary between the system and surrounding which can be used to change the height of mass in the surrounding</a:t>
            </a:r>
          </a:p>
          <a:p>
            <a:pPr>
              <a:buNone/>
            </a:pPr>
            <a:endParaRPr lang="en-US" dirty="0" smtClean="0"/>
          </a:p>
          <a:p>
            <a:pPr>
              <a:buNone/>
            </a:pPr>
            <a:endParaRPr lang="en-US" dirty="0"/>
          </a:p>
        </p:txBody>
      </p:sp>
      <p:pic>
        <p:nvPicPr>
          <p:cNvPr id="5122" name="Picture 2" descr="C:\Users\satheesh\Desktop\8165653-3d-men-holding-the-word-work.jpg"/>
          <p:cNvPicPr>
            <a:picLocks noChangeAspect="1" noChangeArrowheads="1"/>
          </p:cNvPicPr>
          <p:nvPr/>
        </p:nvPicPr>
        <p:blipFill>
          <a:blip r:embed="rId2" cstate="print"/>
          <a:srcRect/>
          <a:stretch>
            <a:fillRect/>
          </a:stretch>
        </p:blipFill>
        <p:spPr bwMode="auto">
          <a:xfrm>
            <a:off x="228600" y="1219199"/>
            <a:ext cx="3508375" cy="1143001"/>
          </a:xfrm>
          <a:prstGeom prst="rect">
            <a:avLst/>
          </a:prstGeom>
          <a:noFill/>
        </p:spPr>
      </p:pic>
      <p:pic>
        <p:nvPicPr>
          <p:cNvPr id="5123" name="Picture 3" descr="C:\Users\satheesh\Desktop\800px-Piston_cycle.png"/>
          <p:cNvPicPr>
            <a:picLocks noChangeAspect="1" noChangeArrowheads="1"/>
          </p:cNvPicPr>
          <p:nvPr/>
        </p:nvPicPr>
        <p:blipFill>
          <a:blip r:embed="rId3"/>
          <a:srcRect/>
          <a:stretch>
            <a:fillRect/>
          </a:stretch>
        </p:blipFill>
        <p:spPr bwMode="auto">
          <a:xfrm>
            <a:off x="228600" y="3657600"/>
            <a:ext cx="8458200" cy="26670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smtClean="0">
                <a:solidFill>
                  <a:schemeClr val="accent3">
                    <a:lumMod val="50000"/>
                  </a:schemeClr>
                </a:solidFill>
                <a:latin typeface="Arial Black" pitchFamily="34" charset="0"/>
              </a:rPr>
              <a:t>Terminologies used in Thermodynamics</a:t>
            </a:r>
            <a:endParaRPr lang="en-US" sz="2800" i="1" dirty="0">
              <a:solidFill>
                <a:schemeClr val="accent3">
                  <a:lumMod val="50000"/>
                </a:schemeClr>
              </a:solidFill>
              <a:latin typeface="Arial Black" pitchFamily="34" charset="0"/>
            </a:endParaRPr>
          </a:p>
        </p:txBody>
      </p:sp>
      <p:sp>
        <p:nvSpPr>
          <p:cNvPr id="8" name="Content Placeholder 2"/>
          <p:cNvSpPr txBox="1">
            <a:spLocks/>
          </p:cNvSpPr>
          <p:nvPr/>
        </p:nvSpPr>
        <p:spPr>
          <a:xfrm>
            <a:off x="381000" y="28194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endParaRPr kumimoji="0" lang="en-US" sz="4400" b="1" i="1" u="none" strike="noStrike" kern="1200" spc="50" normalizeH="0" baseline="0" noProof="0" dirty="0">
              <a:ln w="11430"/>
              <a:solidFill>
                <a:schemeClr val="accent2">
                  <a:lumMod val="75000"/>
                </a:schemeClr>
              </a:solidFill>
              <a:effectLst>
                <a:outerShdw blurRad="76200" dist="50800" dir="5400000" algn="tl" rotWithShape="0">
                  <a:srgbClr val="000000">
                    <a:alpha val="65000"/>
                  </a:srgbClr>
                </a:outerShdw>
              </a:effectLst>
              <a:uLnTx/>
              <a:uFillTx/>
              <a:latin typeface="+mn-lt"/>
              <a:ea typeface="+mn-ea"/>
              <a:cs typeface="+mn-cs"/>
            </a:endParaRPr>
          </a:p>
        </p:txBody>
      </p:sp>
      <p:sp>
        <p:nvSpPr>
          <p:cNvPr id="9" name="Content Placeholder 8"/>
          <p:cNvSpPr>
            <a:spLocks noGrp="1"/>
          </p:cNvSpPr>
          <p:nvPr>
            <p:ph idx="1"/>
          </p:nvPr>
        </p:nvSpPr>
        <p:spPr>
          <a:xfrm>
            <a:off x="1905000" y="1371600"/>
            <a:ext cx="7010400" cy="4343400"/>
          </a:xfrm>
        </p:spPr>
        <p:txBody>
          <a:bodyPr/>
          <a:lstStyle/>
          <a:p>
            <a:pPr>
              <a:buNone/>
            </a:pPr>
            <a:r>
              <a:rPr lang="en-US" sz="2400" dirty="0" smtClean="0"/>
              <a:t>	</a:t>
            </a:r>
            <a:r>
              <a:rPr lang="en-US" sz="2000" dirty="0" smtClean="0"/>
              <a:t>Any quantity of energy that flows across the boundary between the system and surrounding because of temperature difference between system and surrounding</a:t>
            </a:r>
          </a:p>
          <a:p>
            <a:pPr>
              <a:buNone/>
            </a:pPr>
            <a:endParaRPr lang="en-US" dirty="0" smtClean="0"/>
          </a:p>
          <a:p>
            <a:pPr>
              <a:buNone/>
            </a:pPr>
            <a:endParaRPr lang="en-US" dirty="0"/>
          </a:p>
        </p:txBody>
      </p:sp>
      <p:pic>
        <p:nvPicPr>
          <p:cNvPr id="6146" name="Picture 2" descr="C:\Users\satheesh\Desktop\heat-vs-temperature.jpg"/>
          <p:cNvPicPr>
            <a:picLocks noChangeAspect="1" noChangeArrowheads="1"/>
          </p:cNvPicPr>
          <p:nvPr/>
        </p:nvPicPr>
        <p:blipFill>
          <a:blip r:embed="rId2"/>
          <a:srcRect/>
          <a:stretch>
            <a:fillRect/>
          </a:stretch>
        </p:blipFill>
        <p:spPr bwMode="auto">
          <a:xfrm>
            <a:off x="304800" y="990600"/>
            <a:ext cx="1590675" cy="2609850"/>
          </a:xfrm>
          <a:prstGeom prst="rect">
            <a:avLst/>
          </a:prstGeom>
          <a:noFill/>
        </p:spPr>
      </p:pic>
      <p:pic>
        <p:nvPicPr>
          <p:cNvPr id="6148" name="Picture 4" descr="C:\Users\satheesh\Desktop\Heat_and_Work.gif"/>
          <p:cNvPicPr>
            <a:picLocks noChangeAspect="1" noChangeArrowheads="1"/>
          </p:cNvPicPr>
          <p:nvPr/>
        </p:nvPicPr>
        <p:blipFill>
          <a:blip r:embed="rId3"/>
          <a:srcRect/>
          <a:stretch>
            <a:fillRect/>
          </a:stretch>
        </p:blipFill>
        <p:spPr bwMode="auto">
          <a:xfrm>
            <a:off x="0" y="3934295"/>
            <a:ext cx="3733800" cy="2923705"/>
          </a:xfrm>
          <a:prstGeom prst="rect">
            <a:avLst/>
          </a:prstGeom>
          <a:noFill/>
        </p:spPr>
      </p:pic>
      <p:pic>
        <p:nvPicPr>
          <p:cNvPr id="6149" name="Picture 5" descr="C:\Users\satheesh\Desktop\external c e (train).gif"/>
          <p:cNvPicPr>
            <a:picLocks noChangeAspect="1" noChangeArrowheads="1"/>
          </p:cNvPicPr>
          <p:nvPr/>
        </p:nvPicPr>
        <p:blipFill>
          <a:blip r:embed="rId4"/>
          <a:srcRect/>
          <a:stretch>
            <a:fillRect/>
          </a:stretch>
        </p:blipFill>
        <p:spPr bwMode="auto">
          <a:xfrm>
            <a:off x="3638125" y="3352800"/>
            <a:ext cx="5505875" cy="321945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81000" y="28194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endParaRPr kumimoji="0" lang="en-US" sz="4400" b="1" i="1" u="none" strike="noStrike" kern="1200" spc="50" normalizeH="0" baseline="0" noProof="0" dirty="0">
              <a:ln w="11430"/>
              <a:solidFill>
                <a:schemeClr val="accent2">
                  <a:lumMod val="75000"/>
                </a:schemeClr>
              </a:solidFill>
              <a:effectLst>
                <a:outerShdw blurRad="76200" dist="50800" dir="5400000" algn="tl" rotWithShape="0">
                  <a:srgbClr val="000000">
                    <a:alpha val="65000"/>
                  </a:srgbClr>
                </a:outerShdw>
              </a:effectLst>
              <a:uLnTx/>
              <a:uFillTx/>
              <a:latin typeface="+mn-lt"/>
              <a:ea typeface="+mn-ea"/>
              <a:cs typeface="+mn-cs"/>
            </a:endParaRPr>
          </a:p>
        </p:txBody>
      </p:sp>
      <p:sp>
        <p:nvSpPr>
          <p:cNvPr id="9" name="Content Placeholder 8"/>
          <p:cNvSpPr>
            <a:spLocks noGrp="1"/>
          </p:cNvSpPr>
          <p:nvPr>
            <p:ph idx="1"/>
          </p:nvPr>
        </p:nvSpPr>
        <p:spPr>
          <a:xfrm>
            <a:off x="304800" y="2514600"/>
            <a:ext cx="8534400" cy="4343400"/>
          </a:xfrm>
        </p:spPr>
        <p:txBody>
          <a:bodyPr/>
          <a:lstStyle/>
          <a:p>
            <a:pPr>
              <a:buNone/>
            </a:pPr>
            <a:r>
              <a:rPr lang="en-US" sz="2400" dirty="0" smtClean="0"/>
              <a:t>	</a:t>
            </a:r>
            <a:endParaRPr lang="en-US" sz="2000" dirty="0" smtClean="0"/>
          </a:p>
          <a:p>
            <a:pPr>
              <a:buNone/>
            </a:pPr>
            <a:endParaRPr lang="en-US" dirty="0" smtClean="0"/>
          </a:p>
          <a:p>
            <a:pPr>
              <a:buNone/>
            </a:pPr>
            <a:endParaRPr lang="en-US" dirty="0"/>
          </a:p>
        </p:txBody>
      </p:sp>
      <p:sp>
        <p:nvSpPr>
          <p:cNvPr id="7" name="Text Box 2"/>
          <p:cNvSpPr txBox="1">
            <a:spLocks noChangeArrowheads="1"/>
          </p:cNvSpPr>
          <p:nvPr/>
        </p:nvSpPr>
        <p:spPr bwMode="auto">
          <a:xfrm>
            <a:off x="381000" y="1295400"/>
            <a:ext cx="8534400" cy="4840428"/>
          </a:xfrm>
          <a:prstGeom prst="rect">
            <a:avLst/>
          </a:prstGeom>
          <a:solidFill>
            <a:srgbClr val="EFFFFF"/>
          </a:solidFill>
          <a:ln w="9525">
            <a:solidFill>
              <a:srgbClr val="0000FF"/>
            </a:solidFill>
            <a:miter lim="800000"/>
            <a:headEnd/>
            <a:tailEnd/>
          </a:ln>
          <a:effectLst/>
        </p:spPr>
        <p:txBody>
          <a:bodyPr wrap="square" tIns="91440" bIns="91440">
            <a:spAutoFit/>
          </a:bodyPr>
          <a:lstStyle/>
          <a:p>
            <a:pPr marL="344488" indent="-344488">
              <a:lnSpc>
                <a:spcPct val="115000"/>
              </a:lnSpc>
              <a:spcAft>
                <a:spcPct val="10000"/>
              </a:spcAft>
              <a:buClr>
                <a:srgbClr val="FF0000"/>
              </a:buClr>
              <a:buFont typeface="Wingdings" pitchFamily="2" charset="2"/>
              <a:buChar char="q"/>
            </a:pPr>
            <a:r>
              <a:rPr lang="en-US" sz="1400" dirty="0">
                <a:latin typeface="Times New Roman" pitchFamily="18" charset="0"/>
                <a:cs typeface="Times New Roman" pitchFamily="18" charset="0"/>
                <a:sym typeface="Symbol" pitchFamily="18" charset="2"/>
              </a:rPr>
              <a:t>Work (W) in mechanics is displacement (d) against a resisting force (F).  W = F  d</a:t>
            </a:r>
          </a:p>
          <a:p>
            <a:pPr marL="344488" indent="-344488">
              <a:lnSpc>
                <a:spcPct val="115000"/>
              </a:lnSpc>
              <a:spcAft>
                <a:spcPct val="10000"/>
              </a:spcAft>
              <a:buClr>
                <a:srgbClr val="FF0000"/>
              </a:buClr>
              <a:buFont typeface="Wingdings" pitchFamily="2" charset="2"/>
              <a:buChar char="q"/>
            </a:pPr>
            <a:r>
              <a:rPr lang="en-US" sz="1400" dirty="0">
                <a:latin typeface="Times New Roman" pitchFamily="18" charset="0"/>
                <a:cs typeface="Times New Roman" pitchFamily="18" charset="0"/>
                <a:sym typeface="Symbol" pitchFamily="18" charset="2"/>
              </a:rPr>
              <a:t>Work has units of energy (Joule, J).</a:t>
            </a:r>
          </a:p>
          <a:p>
            <a:pPr marL="344488" indent="-344488">
              <a:lnSpc>
                <a:spcPct val="115000"/>
              </a:lnSpc>
              <a:spcAft>
                <a:spcPct val="10000"/>
              </a:spcAft>
              <a:buClr>
                <a:srgbClr val="FF0000"/>
              </a:buClr>
              <a:buFont typeface="Wingdings" pitchFamily="2" charset="2"/>
              <a:buChar char="q"/>
            </a:pPr>
            <a:r>
              <a:rPr lang="en-US" sz="1400" dirty="0">
                <a:latin typeface="Times New Roman" pitchFamily="18" charset="0"/>
                <a:cs typeface="Times New Roman" pitchFamily="18" charset="0"/>
                <a:sym typeface="Symbol" pitchFamily="18" charset="2"/>
              </a:rPr>
              <a:t>Work can be </a:t>
            </a:r>
            <a:r>
              <a:rPr lang="en-US" sz="1400" dirty="0">
                <a:solidFill>
                  <a:srgbClr val="0033CC"/>
                </a:solidFill>
                <a:latin typeface="Times New Roman" pitchFamily="18" charset="0"/>
                <a:cs typeface="Times New Roman" pitchFamily="18" charset="0"/>
                <a:sym typeface="Symbol" pitchFamily="18" charset="2"/>
              </a:rPr>
              <a:t>expansion work (PV)</a:t>
            </a:r>
            <a:r>
              <a:rPr lang="en-US" sz="1400" dirty="0">
                <a:latin typeface="Times New Roman" pitchFamily="18" charset="0"/>
                <a:cs typeface="Times New Roman" pitchFamily="18" charset="0"/>
                <a:sym typeface="Symbol" pitchFamily="18" charset="2"/>
              </a:rPr>
              <a:t>, electrical work, magnetic work etc. </a:t>
            </a:r>
          </a:p>
          <a:p>
            <a:pPr marL="344488" indent="-344488">
              <a:lnSpc>
                <a:spcPct val="115000"/>
              </a:lnSpc>
              <a:spcAft>
                <a:spcPct val="10000"/>
              </a:spcAft>
              <a:buClr>
                <a:srgbClr val="FF0000"/>
              </a:buClr>
              <a:buFont typeface="Wingdings" pitchFamily="2" charset="2"/>
              <a:buChar char="q"/>
            </a:pPr>
            <a:r>
              <a:rPr lang="en-US" sz="1400" dirty="0">
                <a:solidFill>
                  <a:srgbClr val="3333FF"/>
                </a:solidFill>
                <a:latin typeface="Times New Roman" pitchFamily="18" charset="0"/>
                <a:cs typeface="Times New Roman" pitchFamily="18" charset="0"/>
                <a:sym typeface="Symbol" pitchFamily="18" charset="2"/>
              </a:rPr>
              <a:t>Heat</a:t>
            </a:r>
            <a:r>
              <a:rPr lang="en-US" sz="1400" dirty="0">
                <a:latin typeface="Times New Roman" pitchFamily="18" charset="0"/>
                <a:cs typeface="Times New Roman" pitchFamily="18" charset="0"/>
                <a:sym typeface="Symbol" pitchFamily="18" charset="2"/>
              </a:rPr>
              <a:t> as used in TD is a </a:t>
            </a:r>
            <a:r>
              <a:rPr lang="en-US" sz="1400" dirty="0">
                <a:latin typeface="Comic Sans MS" pitchFamily="66" charset="0"/>
                <a:cs typeface="Times New Roman" pitchFamily="18" charset="0"/>
                <a:sym typeface="Symbol" pitchFamily="18" charset="2"/>
              </a:rPr>
              <a:t>tricky term</a:t>
            </a:r>
            <a:r>
              <a:rPr lang="en-US" sz="1400" dirty="0">
                <a:latin typeface="Times New Roman" pitchFamily="18" charset="0"/>
                <a:cs typeface="Times New Roman" pitchFamily="18" charset="0"/>
                <a:sym typeface="Symbol" pitchFamily="18" charset="2"/>
              </a:rPr>
              <a:t> </a:t>
            </a:r>
            <a:endParaRPr lang="en-US" sz="1400" i="1" dirty="0" smtClean="0">
              <a:latin typeface="Times New Roman" pitchFamily="18" charset="0"/>
              <a:cs typeface="Times New Roman" pitchFamily="18" charset="0"/>
              <a:sym typeface="Symbol" pitchFamily="18" charset="2"/>
            </a:endParaRPr>
          </a:p>
          <a:p>
            <a:pPr marL="344488" indent="-344488">
              <a:lnSpc>
                <a:spcPct val="115000"/>
              </a:lnSpc>
              <a:spcAft>
                <a:spcPct val="10000"/>
              </a:spcAft>
              <a:buClr>
                <a:srgbClr val="FF0000"/>
              </a:buClr>
            </a:pPr>
            <a:r>
              <a:rPr lang="en-US" sz="1400" dirty="0" smtClean="0">
                <a:latin typeface="Times New Roman" pitchFamily="18" charset="0"/>
                <a:cs typeface="Times New Roman" pitchFamily="18" charset="0"/>
                <a:sym typeface="Wingdings" pitchFamily="2" charset="2"/>
              </a:rPr>
              <a:t>	 </a:t>
            </a:r>
            <a:r>
              <a:rPr lang="en-US" sz="1400" dirty="0">
                <a:latin typeface="Times New Roman" pitchFamily="18" charset="0"/>
                <a:cs typeface="Times New Roman" pitchFamily="18" charset="0"/>
                <a:sym typeface="Symbol" pitchFamily="18" charset="2"/>
              </a:rPr>
              <a:t>The transfer of energy as a result of a temperature difference is called heat.</a:t>
            </a:r>
            <a:br>
              <a:rPr lang="en-US" sz="1400" dirty="0">
                <a:latin typeface="Times New Roman" pitchFamily="18" charset="0"/>
                <a:cs typeface="Times New Roman" pitchFamily="18" charset="0"/>
                <a:sym typeface="Symbol" pitchFamily="18" charset="2"/>
              </a:rPr>
            </a:br>
            <a:r>
              <a:rPr lang="en-US" sz="1400" dirty="0">
                <a:latin typeface="Times New Roman" pitchFamily="18" charset="0"/>
                <a:cs typeface="Times New Roman" pitchFamily="18" charset="0"/>
                <a:sym typeface="Wingdings" pitchFamily="2" charset="2"/>
              </a:rPr>
              <a:t> “In TD heat is NOT an entity or even a form of energy; heat is a mode of transfer of energy” </a:t>
            </a:r>
            <a:r>
              <a:rPr lang="en-US" sz="1400" dirty="0" smtClean="0">
                <a:latin typeface="Times New Roman" pitchFamily="18" charset="0"/>
                <a:cs typeface="Times New Roman" pitchFamily="18" charset="0"/>
                <a:sym typeface="Wingdings" pitchFamily="2" charset="2"/>
              </a:rPr>
              <a:t>.</a:t>
            </a:r>
            <a:r>
              <a:rPr lang="en-US" sz="1400" dirty="0">
                <a:latin typeface="Times New Roman" pitchFamily="18" charset="0"/>
                <a:cs typeface="Times New Roman" pitchFamily="18" charset="0"/>
                <a:sym typeface="Wingdings" pitchFamily="2" charset="2"/>
              </a:rPr>
              <a:t/>
            </a:r>
            <a:br>
              <a:rPr lang="en-US" sz="1400" dirty="0">
                <a:latin typeface="Times New Roman" pitchFamily="18" charset="0"/>
                <a:cs typeface="Times New Roman" pitchFamily="18" charset="0"/>
                <a:sym typeface="Wingdings" pitchFamily="2" charset="2"/>
              </a:rPr>
            </a:br>
            <a:r>
              <a:rPr lang="en-US" sz="1400" dirty="0">
                <a:latin typeface="Times New Roman" pitchFamily="18" charset="0"/>
                <a:cs typeface="Times New Roman" pitchFamily="18" charset="0"/>
                <a:sym typeface="Wingdings" pitchFamily="2" charset="2"/>
              </a:rPr>
              <a:t> “Heat is the transfer of energy by virtue of a temperature difference</a:t>
            </a:r>
            <a:r>
              <a:rPr lang="en-US" sz="1400" dirty="0" smtClean="0">
                <a:latin typeface="Times New Roman" pitchFamily="18" charset="0"/>
                <a:cs typeface="Times New Roman" pitchFamily="18" charset="0"/>
                <a:sym typeface="Wingdings" pitchFamily="2" charset="2"/>
              </a:rPr>
              <a:t>”. </a:t>
            </a:r>
            <a:r>
              <a:rPr lang="en-US" sz="1400" dirty="0">
                <a:latin typeface="Times New Roman" pitchFamily="18" charset="0"/>
                <a:cs typeface="Times New Roman" pitchFamily="18" charset="0"/>
                <a:sym typeface="Wingdings" pitchFamily="2" charset="2"/>
              </a:rPr>
              <a:t/>
            </a:r>
            <a:br>
              <a:rPr lang="en-US" sz="1400" dirty="0">
                <a:latin typeface="Times New Roman" pitchFamily="18" charset="0"/>
                <a:cs typeface="Times New Roman" pitchFamily="18" charset="0"/>
                <a:sym typeface="Wingdings" pitchFamily="2" charset="2"/>
              </a:rPr>
            </a:br>
            <a:r>
              <a:rPr lang="en-US" sz="1400" dirty="0">
                <a:latin typeface="Times New Roman" pitchFamily="18" charset="0"/>
                <a:cs typeface="Times New Roman" pitchFamily="18" charset="0"/>
                <a:sym typeface="Wingdings" pitchFamily="2" charset="2"/>
              </a:rPr>
              <a:t> “Heat is the name of a process, not the name of an entity</a:t>
            </a:r>
            <a:r>
              <a:rPr lang="en-US" sz="1400" dirty="0" smtClean="0">
                <a:latin typeface="Times New Roman" pitchFamily="18" charset="0"/>
                <a:cs typeface="Times New Roman" pitchFamily="18" charset="0"/>
                <a:sym typeface="Wingdings" pitchFamily="2" charset="2"/>
              </a:rPr>
              <a:t>”.</a:t>
            </a:r>
            <a:r>
              <a:rPr lang="en-US" sz="1400" dirty="0">
                <a:latin typeface="Times New Roman" pitchFamily="18" charset="0"/>
                <a:cs typeface="Times New Roman" pitchFamily="18" charset="0"/>
                <a:sym typeface="Wingdings" pitchFamily="2" charset="2"/>
              </a:rPr>
              <a:t/>
            </a:r>
            <a:br>
              <a:rPr lang="en-US" sz="1400" dirty="0">
                <a:latin typeface="Times New Roman" pitchFamily="18" charset="0"/>
                <a:cs typeface="Times New Roman" pitchFamily="18" charset="0"/>
                <a:sym typeface="Wingdings" pitchFamily="2" charset="2"/>
              </a:rPr>
            </a:br>
            <a:r>
              <a:rPr lang="en-US" sz="1400" dirty="0">
                <a:latin typeface="Times New Roman" pitchFamily="18" charset="0"/>
                <a:cs typeface="Times New Roman" pitchFamily="18" charset="0"/>
                <a:sym typeface="Wingdings" pitchFamily="2" charset="2"/>
              </a:rPr>
              <a:t> “Bodies contain internal energy (U) and not heat</a:t>
            </a:r>
            <a:r>
              <a:rPr lang="en-US" sz="1400" dirty="0" smtClean="0">
                <a:latin typeface="Times New Roman" pitchFamily="18" charset="0"/>
                <a:cs typeface="Times New Roman" pitchFamily="18" charset="0"/>
                <a:sym typeface="Wingdings" pitchFamily="2" charset="2"/>
              </a:rPr>
              <a:t>”.</a:t>
            </a:r>
          </a:p>
          <a:p>
            <a:pPr marL="344488" indent="-344488">
              <a:lnSpc>
                <a:spcPct val="115000"/>
              </a:lnSpc>
              <a:spcAft>
                <a:spcPct val="10000"/>
              </a:spcAft>
              <a:buClr>
                <a:srgbClr val="FF0000"/>
              </a:buClr>
              <a:buFont typeface="Wingdings" pitchFamily="2" charset="2"/>
              <a:buChar char="q"/>
            </a:pPr>
            <a:r>
              <a:rPr lang="en-US" sz="1400" dirty="0" smtClean="0">
                <a:solidFill>
                  <a:srgbClr val="3333FF"/>
                </a:solidFill>
                <a:latin typeface="Times New Roman" pitchFamily="18" charset="0"/>
                <a:cs typeface="Times New Roman" pitchFamily="18" charset="0"/>
                <a:sym typeface="Wingdings" pitchFamily="2" charset="2"/>
              </a:rPr>
              <a:t>Work</a:t>
            </a:r>
            <a:r>
              <a:rPr lang="en-US" sz="1400" dirty="0" smtClean="0">
                <a:latin typeface="Times New Roman" pitchFamily="18" charset="0"/>
                <a:cs typeface="Times New Roman" pitchFamily="18" charset="0"/>
                <a:sym typeface="Wingdings" pitchFamily="2" charset="2"/>
              </a:rPr>
              <a:t> is coordinated flow of matter. </a:t>
            </a:r>
            <a:br>
              <a:rPr lang="en-US" sz="1400" dirty="0" smtClean="0">
                <a:latin typeface="Times New Roman" pitchFamily="18" charset="0"/>
                <a:cs typeface="Times New Roman" pitchFamily="18" charset="0"/>
                <a:sym typeface="Wingdings" pitchFamily="2" charset="2"/>
              </a:rPr>
            </a:br>
            <a:r>
              <a:rPr lang="en-US" sz="1400" dirty="0" smtClean="0">
                <a:latin typeface="Times New Roman" pitchFamily="18" charset="0"/>
                <a:cs typeface="Times New Roman" pitchFamily="18" charset="0"/>
                <a:sym typeface="Wingdings" pitchFamily="2" charset="2"/>
              </a:rPr>
              <a:t> Lowering of a weight can do work</a:t>
            </a:r>
            <a:br>
              <a:rPr lang="en-US" sz="1400" dirty="0" smtClean="0">
                <a:latin typeface="Times New Roman" pitchFamily="18" charset="0"/>
                <a:cs typeface="Times New Roman" pitchFamily="18" charset="0"/>
                <a:sym typeface="Wingdings" pitchFamily="2" charset="2"/>
              </a:rPr>
            </a:br>
            <a:r>
              <a:rPr lang="en-US" sz="1400" dirty="0" smtClean="0">
                <a:latin typeface="Times New Roman" pitchFamily="18" charset="0"/>
                <a:cs typeface="Times New Roman" pitchFamily="18" charset="0"/>
                <a:sym typeface="Wingdings" pitchFamily="2" charset="2"/>
              </a:rPr>
              <a:t> Motion of piston can do work</a:t>
            </a:r>
            <a:br>
              <a:rPr lang="en-US" sz="1400" dirty="0" smtClean="0">
                <a:latin typeface="Times New Roman" pitchFamily="18" charset="0"/>
                <a:cs typeface="Times New Roman" pitchFamily="18" charset="0"/>
                <a:sym typeface="Wingdings" pitchFamily="2" charset="2"/>
              </a:rPr>
            </a:br>
            <a:r>
              <a:rPr lang="en-US" sz="1400" dirty="0" smtClean="0">
                <a:latin typeface="Times New Roman" pitchFamily="18" charset="0"/>
                <a:cs typeface="Times New Roman" pitchFamily="18" charset="0"/>
                <a:sym typeface="Wingdings" pitchFamily="2" charset="2"/>
              </a:rPr>
              <a:t> Flow of electrons in conductor can do work.</a:t>
            </a:r>
          </a:p>
          <a:p>
            <a:pPr marL="344488" indent="-344488">
              <a:lnSpc>
                <a:spcPct val="115000"/>
              </a:lnSpc>
              <a:spcAft>
                <a:spcPct val="10000"/>
              </a:spcAft>
              <a:buClr>
                <a:srgbClr val="FF0000"/>
              </a:buClr>
              <a:buFont typeface="Wingdings" pitchFamily="2" charset="2"/>
              <a:buChar char="q"/>
            </a:pPr>
            <a:r>
              <a:rPr lang="en-US" sz="1400" dirty="0" smtClean="0">
                <a:solidFill>
                  <a:srgbClr val="3333FF"/>
                </a:solidFill>
                <a:latin typeface="Times New Roman" pitchFamily="18" charset="0"/>
                <a:cs typeface="Times New Roman" pitchFamily="18" charset="0"/>
                <a:sym typeface="Wingdings" pitchFamily="2" charset="2"/>
              </a:rPr>
              <a:t>Heat</a:t>
            </a:r>
            <a:r>
              <a:rPr lang="en-US" sz="1400" dirty="0" smtClean="0">
                <a:latin typeface="Times New Roman" pitchFamily="18" charset="0"/>
                <a:cs typeface="Times New Roman" pitchFamily="18" charset="0"/>
                <a:sym typeface="Wingdings" pitchFamily="2" charset="2"/>
              </a:rPr>
              <a:t> involves random motion of matter.</a:t>
            </a:r>
            <a:br>
              <a:rPr lang="en-US" sz="1400" dirty="0" smtClean="0">
                <a:latin typeface="Times New Roman" pitchFamily="18" charset="0"/>
                <a:cs typeface="Times New Roman" pitchFamily="18" charset="0"/>
                <a:sym typeface="Wingdings" pitchFamily="2" charset="2"/>
              </a:rPr>
            </a:br>
            <a:r>
              <a:rPr lang="en-US" sz="1400" dirty="0" smtClean="0">
                <a:latin typeface="Times New Roman" pitchFamily="18" charset="0"/>
                <a:cs typeface="Times New Roman" pitchFamily="18" charset="0"/>
                <a:sym typeface="Wingdings" pitchFamily="2" charset="2"/>
              </a:rPr>
              <a:t> Like gas molecules in a gas cylinder</a:t>
            </a:r>
            <a:br>
              <a:rPr lang="en-US" sz="1400" dirty="0" smtClean="0">
                <a:latin typeface="Times New Roman" pitchFamily="18" charset="0"/>
                <a:cs typeface="Times New Roman" pitchFamily="18" charset="0"/>
                <a:sym typeface="Wingdings" pitchFamily="2" charset="2"/>
              </a:rPr>
            </a:br>
            <a:r>
              <a:rPr lang="en-US" sz="1400" dirty="0" smtClean="0">
                <a:latin typeface="Times New Roman" pitchFamily="18" charset="0"/>
                <a:cs typeface="Times New Roman" pitchFamily="18" charset="0"/>
                <a:sym typeface="Wingdings" pitchFamily="2" charset="2"/>
              </a:rPr>
              <a:t> Water molecules in a cup of water</a:t>
            </a:r>
            <a:br>
              <a:rPr lang="en-US" sz="1400" dirty="0" smtClean="0">
                <a:latin typeface="Times New Roman" pitchFamily="18" charset="0"/>
                <a:cs typeface="Times New Roman" pitchFamily="18" charset="0"/>
                <a:sym typeface="Wingdings" pitchFamily="2" charset="2"/>
              </a:rPr>
            </a:br>
            <a:r>
              <a:rPr lang="en-US" sz="1400" dirty="0" smtClean="0">
                <a:latin typeface="Times New Roman" pitchFamily="18" charset="0"/>
                <a:cs typeface="Times New Roman" pitchFamily="18" charset="0"/>
                <a:sym typeface="Wingdings" pitchFamily="2" charset="2"/>
              </a:rPr>
              <a:t>  Atoms vibrating in a block of Cu.</a:t>
            </a:r>
          </a:p>
          <a:p>
            <a:pPr marL="344488" indent="-344488">
              <a:lnSpc>
                <a:spcPct val="115000"/>
              </a:lnSpc>
              <a:spcAft>
                <a:spcPct val="10000"/>
              </a:spcAft>
              <a:buClr>
                <a:srgbClr val="FF0000"/>
              </a:buClr>
            </a:pPr>
            <a:endParaRPr lang="en-US" dirty="0">
              <a:latin typeface="Times New Roman" pitchFamily="18" charset="0"/>
              <a:cs typeface="Times New Roman" pitchFamily="18" charset="0"/>
              <a:sym typeface="Wingdings" pitchFamily="2" charset="2"/>
            </a:endParaRPr>
          </a:p>
        </p:txBody>
      </p:sp>
      <p:sp>
        <p:nvSpPr>
          <p:cNvPr id="11" name="Text Box 3"/>
          <p:cNvSpPr txBox="1">
            <a:spLocks noGrp="1" noChangeArrowheads="1"/>
          </p:cNvSpPr>
          <p:nvPr>
            <p:ph type="title"/>
          </p:nvPr>
        </p:nvSpPr>
        <p:spPr bwMode="auto">
          <a:xfrm>
            <a:off x="381000" y="685800"/>
            <a:ext cx="3505200" cy="400110"/>
          </a:xfrm>
          <a:prstGeom prst="rect">
            <a:avLst/>
          </a:prstGeom>
          <a:solidFill>
            <a:srgbClr val="CCFFFF"/>
          </a:solidFill>
          <a:ln w="12700" algn="ctr">
            <a:solidFill>
              <a:srgbClr val="3366FF"/>
            </a:solidFill>
            <a:miter lim="800000"/>
            <a:headEnd/>
            <a:tailEnd/>
          </a:ln>
          <a:effectLst/>
        </p:spPr>
        <p:txBody>
          <a:bodyPr wrap="square">
            <a:spAutoFit/>
          </a:bodyPr>
          <a:lstStyle/>
          <a:p>
            <a:pPr>
              <a:spcBef>
                <a:spcPct val="50000"/>
              </a:spcBef>
            </a:pPr>
            <a:r>
              <a:rPr lang="en-US" sz="2000" dirty="0">
                <a:solidFill>
                  <a:srgbClr val="0000FF"/>
                </a:solidFill>
                <a:latin typeface="Times New Roman" pitchFamily="18" charset="0"/>
              </a:rPr>
              <a:t>Heat and Work</a:t>
            </a:r>
          </a:p>
        </p:txBody>
      </p:sp>
      <p:pic>
        <p:nvPicPr>
          <p:cNvPr id="7170" name="Picture 2" descr="C:\Users\satheesh\Desktop\aaa.png"/>
          <p:cNvPicPr>
            <a:picLocks noChangeAspect="1" noChangeArrowheads="1"/>
          </p:cNvPicPr>
          <p:nvPr/>
        </p:nvPicPr>
        <p:blipFill>
          <a:blip r:embed="rId2"/>
          <a:srcRect/>
          <a:stretch>
            <a:fillRect/>
          </a:stretch>
        </p:blipFill>
        <p:spPr bwMode="auto">
          <a:xfrm>
            <a:off x="4419600" y="4495800"/>
            <a:ext cx="4191000" cy="1174102"/>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81000" y="28194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endParaRPr kumimoji="0" lang="en-US" sz="4400" b="1" i="1" u="none" strike="noStrike" kern="1200" spc="50" normalizeH="0" baseline="0" noProof="0" dirty="0">
              <a:ln w="11430"/>
              <a:solidFill>
                <a:schemeClr val="accent2">
                  <a:lumMod val="75000"/>
                </a:schemeClr>
              </a:solidFill>
              <a:effectLst>
                <a:outerShdw blurRad="76200" dist="50800" dir="5400000" algn="tl" rotWithShape="0">
                  <a:srgbClr val="000000">
                    <a:alpha val="65000"/>
                  </a:srgbClr>
                </a:outerShdw>
              </a:effectLst>
              <a:uLnTx/>
              <a:uFillTx/>
              <a:latin typeface="+mn-lt"/>
              <a:ea typeface="+mn-ea"/>
              <a:cs typeface="+mn-cs"/>
            </a:endParaRPr>
          </a:p>
        </p:txBody>
      </p:sp>
      <p:sp>
        <p:nvSpPr>
          <p:cNvPr id="9" name="Content Placeholder 8"/>
          <p:cNvSpPr>
            <a:spLocks noGrp="1"/>
          </p:cNvSpPr>
          <p:nvPr>
            <p:ph idx="1"/>
          </p:nvPr>
        </p:nvSpPr>
        <p:spPr>
          <a:xfrm>
            <a:off x="0" y="1371600"/>
            <a:ext cx="8915400" cy="5257800"/>
          </a:xfrm>
        </p:spPr>
        <p:txBody>
          <a:bodyPr/>
          <a:lstStyle/>
          <a:p>
            <a:pPr>
              <a:buClr>
                <a:srgbClr val="00B050"/>
              </a:buClr>
              <a:buFont typeface="Wingdings" pitchFamily="2" charset="2"/>
              <a:buChar char="q"/>
            </a:pPr>
            <a:r>
              <a:rPr lang="en-US" sz="2000" dirty="0" smtClean="0"/>
              <a:t>It is equivalent to law of conservation of energy</a:t>
            </a:r>
          </a:p>
          <a:p>
            <a:pPr>
              <a:buClr>
                <a:srgbClr val="00B050"/>
              </a:buClr>
              <a:buFont typeface="Wingdings" pitchFamily="2" charset="2"/>
              <a:buChar char="q"/>
            </a:pPr>
            <a:r>
              <a:rPr lang="en-US" sz="2000" dirty="0" smtClean="0"/>
              <a:t>It deals with the transfer of heat energy in to work and vice versa</a:t>
            </a:r>
          </a:p>
          <a:p>
            <a:pPr>
              <a:buClr>
                <a:srgbClr val="00B050"/>
              </a:buClr>
              <a:buFont typeface="Wingdings" pitchFamily="2" charset="2"/>
              <a:buChar char="q"/>
            </a:pPr>
            <a:r>
              <a:rPr lang="en-US" sz="2000" dirty="0" smtClean="0"/>
              <a:t>For closed system, energy can be transferred by heat and work transfer.</a:t>
            </a:r>
          </a:p>
          <a:p>
            <a:pPr>
              <a:buClr>
                <a:srgbClr val="00B050"/>
              </a:buClr>
              <a:buFont typeface="Wingdings" pitchFamily="2" charset="2"/>
              <a:buChar char="q"/>
            </a:pPr>
            <a:r>
              <a:rPr lang="en-US" sz="2000" dirty="0" smtClean="0"/>
              <a:t>In thermodynamics the term work denotes a means for transferring energy</a:t>
            </a:r>
          </a:p>
          <a:p>
            <a:pPr>
              <a:buNone/>
            </a:pPr>
            <a:endParaRPr lang="en-US" dirty="0" smtClean="0"/>
          </a:p>
          <a:p>
            <a:pPr>
              <a:buNone/>
            </a:pPr>
            <a:endParaRPr lang="en-US" dirty="0"/>
          </a:p>
        </p:txBody>
      </p:sp>
      <p:pic>
        <p:nvPicPr>
          <p:cNvPr id="2" name="Picture 2" descr="C:\Users\satheesh\Desktop\Joule's_Apparatus_(Harper's_Scan).png"/>
          <p:cNvPicPr>
            <a:picLocks noChangeAspect="1" noChangeArrowheads="1"/>
          </p:cNvPicPr>
          <p:nvPr/>
        </p:nvPicPr>
        <p:blipFill>
          <a:blip r:embed="rId2"/>
          <a:srcRect/>
          <a:stretch>
            <a:fillRect/>
          </a:stretch>
        </p:blipFill>
        <p:spPr bwMode="auto">
          <a:xfrm>
            <a:off x="228600" y="2895600"/>
            <a:ext cx="4191000" cy="3448839"/>
          </a:xfrm>
          <a:prstGeom prst="rect">
            <a:avLst/>
          </a:prstGeom>
          <a:noFill/>
        </p:spPr>
      </p:pic>
      <p:sp>
        <p:nvSpPr>
          <p:cNvPr id="6" name="Rectangle 5"/>
          <p:cNvSpPr/>
          <p:nvPr/>
        </p:nvSpPr>
        <p:spPr>
          <a:xfrm>
            <a:off x="1752600" y="6477000"/>
            <a:ext cx="4495800" cy="381000"/>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Fig. Mechanical Equivalent of Heat</a:t>
            </a:r>
            <a:endParaRPr lang="en-US" dirty="0"/>
          </a:p>
        </p:txBody>
      </p:sp>
      <p:pic>
        <p:nvPicPr>
          <p:cNvPr id="1027" name="Picture 3" descr="C:\Users\satheesh\Desktop\shutterstock_352256309.jpg"/>
          <p:cNvPicPr>
            <a:picLocks noChangeAspect="1" noChangeArrowheads="1"/>
          </p:cNvPicPr>
          <p:nvPr/>
        </p:nvPicPr>
        <p:blipFill>
          <a:blip r:embed="rId3"/>
          <a:srcRect/>
          <a:stretch>
            <a:fillRect/>
          </a:stretch>
        </p:blipFill>
        <p:spPr bwMode="auto">
          <a:xfrm>
            <a:off x="5105400" y="3048000"/>
            <a:ext cx="3657600" cy="3294356"/>
          </a:xfrm>
          <a:prstGeom prst="rect">
            <a:avLst/>
          </a:prstGeom>
          <a:noFill/>
        </p:spPr>
      </p:pic>
      <p:sp>
        <p:nvSpPr>
          <p:cNvPr id="10" name="Rectangle 9"/>
          <p:cNvSpPr/>
          <p:nvPr/>
        </p:nvSpPr>
        <p:spPr>
          <a:xfrm>
            <a:off x="457200" y="152400"/>
            <a:ext cx="83058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dirty="0" smtClean="0">
                <a:latin typeface="Algerian" pitchFamily="82" charset="0"/>
              </a:rPr>
              <a:t>First Law of Thermodynamics</a:t>
            </a:r>
            <a:endParaRPr lang="en-US" sz="4000" i="1" dirty="0">
              <a:latin typeface="Algerian" pitchFamily="8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81000" y="28194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endParaRPr kumimoji="0" lang="en-US" sz="4400" b="1" i="1" u="none" strike="noStrike" kern="1200" spc="50" normalizeH="0" baseline="0" noProof="0" dirty="0">
              <a:ln w="11430"/>
              <a:solidFill>
                <a:schemeClr val="accent2">
                  <a:lumMod val="75000"/>
                </a:schemeClr>
              </a:solidFill>
              <a:effectLst>
                <a:outerShdw blurRad="76200" dist="50800" dir="5400000" algn="tl" rotWithShape="0">
                  <a:srgbClr val="000000">
                    <a:alpha val="65000"/>
                  </a:srgbClr>
                </a:outerShdw>
              </a:effectLst>
              <a:uLnTx/>
              <a:uFillTx/>
              <a:latin typeface="+mn-lt"/>
              <a:ea typeface="+mn-ea"/>
              <a:cs typeface="+mn-cs"/>
            </a:endParaRPr>
          </a:p>
        </p:txBody>
      </p:sp>
      <p:pic>
        <p:nvPicPr>
          <p:cNvPr id="2050" name="Picture 2" descr="C:\Users\satheesh\Desktop\lecture-15-first-law-of-thermodynamics-11-638.jpg"/>
          <p:cNvPicPr>
            <a:picLocks noChangeAspect="1" noChangeArrowheads="1"/>
          </p:cNvPicPr>
          <p:nvPr/>
        </p:nvPicPr>
        <p:blipFill>
          <a:blip r:embed="rId2"/>
          <a:srcRect/>
          <a:stretch>
            <a:fillRect/>
          </a:stretch>
        </p:blipFill>
        <p:spPr bwMode="auto">
          <a:xfrm>
            <a:off x="0" y="381000"/>
            <a:ext cx="6841474" cy="4110038"/>
          </a:xfrm>
          <a:prstGeom prst="rect">
            <a:avLst/>
          </a:prstGeom>
          <a:noFill/>
        </p:spPr>
      </p:pic>
      <p:pic>
        <p:nvPicPr>
          <p:cNvPr id="2051" name="Picture 3" descr="C:\Users\satheesh\Desktop\firlaw2.gif"/>
          <p:cNvPicPr>
            <a:picLocks noChangeAspect="1" noChangeArrowheads="1"/>
          </p:cNvPicPr>
          <p:nvPr/>
        </p:nvPicPr>
        <p:blipFill>
          <a:blip r:embed="rId3"/>
          <a:srcRect/>
          <a:stretch>
            <a:fillRect/>
          </a:stretch>
        </p:blipFill>
        <p:spPr bwMode="auto">
          <a:xfrm>
            <a:off x="304800" y="4419600"/>
            <a:ext cx="7391400" cy="2286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atheesh\Desktop\Untitled 111.png"/>
          <p:cNvPicPr>
            <a:picLocks noChangeAspect="1" noChangeArrowheads="1"/>
          </p:cNvPicPr>
          <p:nvPr/>
        </p:nvPicPr>
        <p:blipFill>
          <a:blip r:embed="rId2"/>
          <a:srcRect/>
          <a:stretch>
            <a:fillRect/>
          </a:stretch>
        </p:blipFill>
        <p:spPr bwMode="auto">
          <a:xfrm>
            <a:off x="0" y="1600200"/>
            <a:ext cx="8991600" cy="37338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atheesh\Desktop\lecture-15-first-law-of-thermodynamics-11-638.jpg"/>
          <p:cNvPicPr>
            <a:picLocks noChangeAspect="1" noChangeArrowheads="1"/>
          </p:cNvPicPr>
          <p:nvPr/>
        </p:nvPicPr>
        <p:blipFill>
          <a:blip r:embed="rId2"/>
          <a:srcRect/>
          <a:stretch>
            <a:fillRect/>
          </a:stretch>
        </p:blipFill>
        <p:spPr bwMode="auto">
          <a:xfrm>
            <a:off x="0" y="1371600"/>
            <a:ext cx="8863013" cy="320039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latin typeface="Aharoni" pitchFamily="2" charset="-79"/>
                <a:cs typeface="Aharoni" pitchFamily="2" charset="-79"/>
              </a:rPr>
              <a:t>Limitations of 1</a:t>
            </a:r>
            <a:r>
              <a:rPr lang="en-US" baseline="30000" dirty="0" smtClean="0">
                <a:solidFill>
                  <a:srgbClr val="FF0000"/>
                </a:solidFill>
                <a:latin typeface="Aharoni" pitchFamily="2" charset="-79"/>
                <a:cs typeface="Aharoni" pitchFamily="2" charset="-79"/>
              </a:rPr>
              <a:t>st</a:t>
            </a:r>
            <a:r>
              <a:rPr lang="en-US" dirty="0" smtClean="0">
                <a:solidFill>
                  <a:srgbClr val="FF0000"/>
                </a:solidFill>
                <a:latin typeface="Aharoni" pitchFamily="2" charset="-79"/>
                <a:cs typeface="Aharoni" pitchFamily="2" charset="-79"/>
              </a:rPr>
              <a:t> Law of Thermodynamics</a:t>
            </a:r>
            <a:endParaRPr lang="en-US" dirty="0">
              <a:solidFill>
                <a:srgbClr val="FF0000"/>
              </a:solidFill>
              <a:latin typeface="Aharoni" pitchFamily="2" charset="-79"/>
              <a:cs typeface="Aharoni" pitchFamily="2" charset="-79"/>
            </a:endParaRPr>
          </a:p>
        </p:txBody>
      </p:sp>
      <p:sp>
        <p:nvSpPr>
          <p:cNvPr id="3" name="Content Placeholder 2"/>
          <p:cNvSpPr>
            <a:spLocks noGrp="1"/>
          </p:cNvSpPr>
          <p:nvPr>
            <p:ph idx="1"/>
          </p:nvPr>
        </p:nvSpPr>
        <p:spPr>
          <a:xfrm>
            <a:off x="457200" y="1600200"/>
            <a:ext cx="8458200" cy="4525963"/>
          </a:xfrm>
        </p:spPr>
        <p:txBody>
          <a:bodyPr>
            <a:normAutofit/>
          </a:bodyPr>
          <a:lstStyle/>
          <a:p>
            <a:r>
              <a:rPr lang="en-US" sz="2800" dirty="0" smtClean="0"/>
              <a:t>It does not indicate the direction of heat transfer</a:t>
            </a:r>
          </a:p>
          <a:p>
            <a:r>
              <a:rPr lang="en-US" sz="2800" dirty="0" smtClean="0"/>
              <a:t>It does not tell anything about the condition, under which heat can be transformed in to work</a:t>
            </a:r>
          </a:p>
          <a:p>
            <a:r>
              <a:rPr lang="en-US" sz="2800" dirty="0" smtClean="0"/>
              <a:t>It does not indicate as to why the whole of the heat energy can not be converted in to mechanical work</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buNone/>
            </a:pPr>
            <a:endParaRPr lang="en-US" dirty="0" smtClean="0"/>
          </a:p>
          <a:p>
            <a:pPr>
              <a:buNone/>
            </a:pPr>
            <a:endParaRPr lang="en-US" dirty="0" smtClean="0"/>
          </a:p>
          <a:p>
            <a:pPr>
              <a:buNone/>
            </a:pPr>
            <a:endParaRPr lang="en-US" dirty="0" smtClean="0"/>
          </a:p>
          <a:p>
            <a:pPr algn="ctr">
              <a:buNone/>
            </a:pPr>
            <a:r>
              <a:rPr lang="en-US" sz="4800" dirty="0" smtClean="0">
                <a:solidFill>
                  <a:srgbClr val="FF0000"/>
                </a:solidFill>
                <a:latin typeface="Arial Black" pitchFamily="34" charset="0"/>
                <a:cs typeface="Aharoni" pitchFamily="2" charset="-79"/>
              </a:rPr>
              <a:t>Unit – 2</a:t>
            </a:r>
          </a:p>
          <a:p>
            <a:pPr algn="ctr"/>
            <a:endParaRPr lang="en-US" dirty="0" smtClean="0"/>
          </a:p>
          <a:p>
            <a:pPr algn="ctr">
              <a:buNone/>
            </a:pPr>
            <a:r>
              <a:rPr lang="en-US" sz="4000" dirty="0" smtClean="0">
                <a:solidFill>
                  <a:srgbClr val="3507F9"/>
                </a:solidFill>
                <a:latin typeface="Algerian" pitchFamily="82" charset="0"/>
              </a:rPr>
              <a:t>Thermal energy system</a:t>
            </a:r>
            <a:endParaRPr lang="en-US" sz="4000" dirty="0">
              <a:solidFill>
                <a:srgbClr val="3507F9"/>
              </a:solidFill>
              <a:latin typeface="Algerian" pitchFamily="8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Baskerville Old Face" pitchFamily="18" charset="0"/>
              </a:rPr>
              <a:t>Second Law of Thermodynamics</a:t>
            </a:r>
            <a:endParaRPr lang="en-US"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Baskerville Old Face" pitchFamily="18" charset="0"/>
            </a:endParaRPr>
          </a:p>
        </p:txBody>
      </p:sp>
      <p:sp>
        <p:nvSpPr>
          <p:cNvPr id="3" name="Content Placeholder 2"/>
          <p:cNvSpPr>
            <a:spLocks noGrp="1"/>
          </p:cNvSpPr>
          <p:nvPr>
            <p:ph idx="1"/>
          </p:nvPr>
        </p:nvSpPr>
        <p:spPr>
          <a:xfrm>
            <a:off x="457200" y="1371600"/>
            <a:ext cx="8229600" cy="5105400"/>
          </a:xfrm>
        </p:spPr>
        <p:txBody>
          <a:bodyPr>
            <a:normAutofit/>
          </a:bodyPr>
          <a:lstStyle/>
          <a:p>
            <a:pPr>
              <a:buNone/>
            </a:pPr>
            <a:r>
              <a:rPr lang="en-US" sz="2000" dirty="0" smtClean="0"/>
              <a:t>Definitions</a:t>
            </a:r>
          </a:p>
          <a:p>
            <a:pPr>
              <a:buNone/>
            </a:pPr>
            <a:r>
              <a:rPr lang="en-US" sz="2800" b="1" i="1" dirty="0" smtClean="0">
                <a:solidFill>
                  <a:srgbClr val="00B050"/>
                </a:solidFill>
              </a:rPr>
              <a:t>Kelvin – Plank Statement</a:t>
            </a:r>
          </a:p>
          <a:p>
            <a:pPr>
              <a:buNone/>
            </a:pPr>
            <a:r>
              <a:rPr lang="en-US" sz="2000" dirty="0" smtClean="0"/>
              <a:t>	No process is possible whose sole result is the absorption of heat from a reservoir and the complete conversion of the heat in to work</a:t>
            </a:r>
          </a:p>
          <a:p>
            <a:pPr>
              <a:buNone/>
            </a:pPr>
            <a:r>
              <a:rPr lang="en-US" sz="2000" dirty="0" smtClean="0"/>
              <a:t>	</a:t>
            </a:r>
            <a:r>
              <a:rPr lang="en-US" sz="2000" dirty="0" err="1" smtClean="0"/>
              <a:t>i.e</a:t>
            </a:r>
            <a:r>
              <a:rPr lang="en-US" sz="2000" dirty="0" smtClean="0"/>
              <a:t> Heat can not be converted 100% into work in a cyclic process</a:t>
            </a:r>
          </a:p>
          <a:p>
            <a:pPr>
              <a:buNone/>
            </a:pPr>
            <a:r>
              <a:rPr lang="en-US" sz="2000" dirty="0" smtClean="0"/>
              <a:t>  </a:t>
            </a:r>
          </a:p>
          <a:p>
            <a:pPr>
              <a:buNone/>
            </a:pPr>
            <a:r>
              <a:rPr lang="en-US" sz="2000" dirty="0" smtClean="0"/>
              <a:t>	</a:t>
            </a:r>
            <a:r>
              <a:rPr lang="en-US" sz="2000" dirty="0" err="1" smtClean="0"/>
              <a:t>Eg</a:t>
            </a:r>
            <a:r>
              <a:rPr lang="en-US" sz="2000" dirty="0" smtClean="0"/>
              <a:t>: </a:t>
            </a:r>
            <a:r>
              <a:rPr lang="en-US" sz="2000" dirty="0" smtClean="0">
                <a:solidFill>
                  <a:srgbClr val="FF0000"/>
                </a:solidFill>
              </a:rPr>
              <a:t>Heat Engine </a:t>
            </a:r>
          </a:p>
          <a:p>
            <a:endParaRPr lang="en-US" sz="2000" dirty="0" smtClean="0"/>
          </a:p>
          <a:p>
            <a:pPr>
              <a:buNone/>
            </a:pPr>
            <a:r>
              <a:rPr lang="en-US" sz="2800" b="1" i="1" dirty="0" err="1" smtClean="0">
                <a:solidFill>
                  <a:srgbClr val="00B0F0"/>
                </a:solidFill>
              </a:rPr>
              <a:t>Clausius</a:t>
            </a:r>
            <a:r>
              <a:rPr lang="en-US" sz="2800" b="1" i="1" dirty="0" smtClean="0">
                <a:solidFill>
                  <a:srgbClr val="00B0F0"/>
                </a:solidFill>
              </a:rPr>
              <a:t> Statement</a:t>
            </a:r>
          </a:p>
          <a:p>
            <a:pPr>
              <a:buNone/>
            </a:pPr>
            <a:r>
              <a:rPr lang="en-US" sz="2000" dirty="0" smtClean="0"/>
              <a:t>	No process is possible whose sole result is the transfer of heat from colder object to hotter object</a:t>
            </a:r>
          </a:p>
          <a:p>
            <a:pPr>
              <a:buNone/>
            </a:pPr>
            <a:r>
              <a:rPr lang="en-US" sz="2000" dirty="0" smtClean="0"/>
              <a:t>	</a:t>
            </a:r>
            <a:r>
              <a:rPr lang="en-US" sz="2000" dirty="0" err="1" smtClean="0"/>
              <a:t>i.e</a:t>
            </a:r>
            <a:r>
              <a:rPr lang="en-US" sz="2000" dirty="0" smtClean="0"/>
              <a:t> Heat does not spontaneously flow from cold to hot object.</a:t>
            </a:r>
          </a:p>
          <a:p>
            <a:pPr>
              <a:buNone/>
            </a:pPr>
            <a:r>
              <a:rPr lang="en-US" sz="2000" dirty="0" smtClean="0"/>
              <a:t>	</a:t>
            </a:r>
            <a:r>
              <a:rPr lang="en-US" sz="2000" dirty="0" err="1" smtClean="0"/>
              <a:t>Eg</a:t>
            </a:r>
            <a:r>
              <a:rPr lang="en-US" sz="2000" dirty="0" smtClean="0"/>
              <a:t>: </a:t>
            </a:r>
            <a:r>
              <a:rPr lang="en-US" sz="2000" dirty="0" smtClean="0">
                <a:solidFill>
                  <a:srgbClr val="FF0000"/>
                </a:solidFill>
              </a:rPr>
              <a:t>Heat Pump</a:t>
            </a:r>
            <a:r>
              <a:rPr lang="en-US" sz="2000" dirty="0" smtClean="0"/>
              <a:t>, </a:t>
            </a:r>
            <a:r>
              <a:rPr lang="en-US" sz="2000" dirty="0" smtClean="0">
                <a:solidFill>
                  <a:srgbClr val="0070C0"/>
                </a:solidFill>
              </a:rPr>
              <a:t>Refrigerator</a:t>
            </a:r>
            <a:r>
              <a:rPr lang="en-US" sz="2000" dirty="0" smtClean="0"/>
              <a:t> </a:t>
            </a:r>
          </a:p>
          <a:p>
            <a:pPr>
              <a:buNone/>
            </a:pPr>
            <a:endParaRPr lang="en-US" sz="2000" dirty="0" smtClean="0"/>
          </a:p>
          <a:p>
            <a:pPr algn="ctr">
              <a:buNone/>
            </a:pPr>
            <a:endParaRPr lang="en-US" dirty="0" smtClean="0"/>
          </a:p>
          <a:p>
            <a:pPr algn="ctr">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287963"/>
          </a:xfrm>
        </p:spPr>
        <p:txBody>
          <a:bodyPr/>
          <a:lstStyle/>
          <a:p>
            <a:r>
              <a:rPr lang="en-US" b="1" dirty="0" smtClean="0">
                <a:solidFill>
                  <a:srgbClr val="FF0000"/>
                </a:solidFill>
                <a:latin typeface="Algerian" pitchFamily="82" charset="0"/>
              </a:rPr>
              <a:t>Heat Engine</a:t>
            </a:r>
          </a:p>
          <a:p>
            <a:endParaRPr lang="en-US" b="1" dirty="0" smtClean="0">
              <a:latin typeface="Algerian" pitchFamily="82" charset="0"/>
            </a:endParaRPr>
          </a:p>
          <a:p>
            <a:r>
              <a:rPr lang="en-US" b="1" dirty="0" smtClean="0">
                <a:solidFill>
                  <a:srgbClr val="0070C0"/>
                </a:solidFill>
                <a:latin typeface="Algerian" pitchFamily="82" charset="0"/>
              </a:rPr>
              <a:t>Heat Pump</a:t>
            </a:r>
          </a:p>
          <a:p>
            <a:endParaRPr lang="en-US" b="1" dirty="0" smtClean="0">
              <a:latin typeface="Algerian" pitchFamily="82" charset="0"/>
            </a:endParaRPr>
          </a:p>
          <a:p>
            <a:r>
              <a:rPr lang="en-US" b="1" dirty="0" smtClean="0">
                <a:solidFill>
                  <a:srgbClr val="00B0F0"/>
                </a:solidFill>
                <a:latin typeface="Algerian" pitchFamily="82" charset="0"/>
              </a:rPr>
              <a:t>Refrigerator</a:t>
            </a:r>
          </a:p>
          <a:p>
            <a:endParaRPr lang="en-US" dirty="0"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Introduction to </a:t>
            </a:r>
            <a:r>
              <a:rPr lang="en-US" i="1" dirty="0" smtClean="0">
                <a:solidFill>
                  <a:srgbClr val="FF0000"/>
                </a:solidFill>
                <a:latin typeface="Aharoni" pitchFamily="2" charset="-79"/>
                <a:cs typeface="Aharoni" pitchFamily="2" charset="-79"/>
              </a:rPr>
              <a:t>IC Engine</a:t>
            </a:r>
            <a:endParaRPr lang="en-US" i="1" dirty="0">
              <a:solidFill>
                <a:srgbClr val="FF0000"/>
              </a:solidFill>
              <a:latin typeface="Aharoni" pitchFamily="2" charset="-79"/>
              <a:cs typeface="Aharoni" pitchFamily="2" charset="-79"/>
            </a:endParaRPr>
          </a:p>
        </p:txBody>
      </p:sp>
      <p:sp>
        <p:nvSpPr>
          <p:cNvPr id="6" name="Rectangle 7"/>
          <p:cNvSpPr txBox="1">
            <a:spLocks noChangeArrowheads="1"/>
          </p:cNvSpPr>
          <p:nvPr/>
        </p:nvSpPr>
        <p:spPr>
          <a:xfrm>
            <a:off x="622300" y="1295400"/>
            <a:ext cx="7607300" cy="4619625"/>
          </a:xfrm>
          <a:prstGeom prst="rect">
            <a:avLst/>
          </a:prstGeom>
          <a:ln/>
        </p:spPr>
        <p:txBody>
          <a:bodyPr vert="horz" lIns="0" tIns="0" rIns="0" bIns="0" rtlCol="0">
            <a:normAutofit/>
          </a:bodyPr>
          <a:lstStyle/>
          <a:p>
            <a:pPr marL="312738" marR="0" lvl="0" indent="-312738" algn="l" defTabSz="914400" rtl="0" eaLnBrk="1" fontAlgn="auto" latinLnBrk="0" hangingPunct="1">
              <a:lnSpc>
                <a:spcPct val="95000"/>
              </a:lnSpc>
              <a:spcBef>
                <a:spcPct val="0"/>
              </a:spcBef>
              <a:spcAft>
                <a:spcPts val="0"/>
              </a:spcAft>
              <a:buClrTx/>
              <a:buSzTx/>
              <a:buFont typeface="Arial"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r>
              <a:rPr kumimoji="0" lang="en-US" sz="200" b="0" i="0" u="none" strike="noStrike" kern="1200" cap="none" spc="0" normalizeH="0" baseline="0" noProof="0" dirty="0" smtClean="0">
                <a:ln>
                  <a:noFill/>
                </a:ln>
                <a:solidFill>
                  <a:schemeClr val="tx1"/>
                </a:solidFill>
                <a:effectLst/>
                <a:uLnTx/>
                <a:uFillTx/>
                <a:latin typeface="Arial" charset="0"/>
                <a:ea typeface="+mn-ea"/>
                <a:cs typeface="+mn-cs"/>
              </a:rPr>
              <a:t>=</a:t>
            </a:r>
          </a:p>
          <a:p>
            <a:pPr marL="312738" marR="0" lvl="0" indent="-312738" algn="l" defTabSz="914400" rtl="0" eaLnBrk="1" fontAlgn="auto" latinLnBrk="0" hangingPunct="1">
              <a:lnSpc>
                <a:spcPct val="95000"/>
              </a:lnSpc>
              <a:spcBef>
                <a:spcPct val="0"/>
              </a:spcBef>
              <a:spcAft>
                <a:spcPts val="0"/>
              </a:spcAft>
              <a:buClrTx/>
              <a:buSzTx/>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r>
              <a:rPr kumimoji="0" lang="en-US" sz="2000" b="1" i="0" u="none" strike="noStrike" kern="1200" cap="none" spc="0" normalizeH="0" baseline="0" noProof="0" dirty="0" smtClean="0">
                <a:ln>
                  <a:noFill/>
                </a:ln>
                <a:solidFill>
                  <a:schemeClr val="accent5">
                    <a:lumMod val="50000"/>
                  </a:schemeClr>
                </a:solidFill>
                <a:effectLst/>
                <a:uLnTx/>
                <a:uFillTx/>
                <a:latin typeface="Algerian" pitchFamily="82" charset="0"/>
              </a:rPr>
              <a:t>Heat engine </a:t>
            </a:r>
          </a:p>
          <a:p>
            <a:pPr marL="312738" marR="0" lvl="0" indent="-312738" algn="l" defTabSz="914400" rtl="0" eaLnBrk="1" fontAlgn="auto" latinLnBrk="0" hangingPunct="1">
              <a:lnSpc>
                <a:spcPct val="95000"/>
              </a:lnSpc>
              <a:spcBef>
                <a:spcPct val="0"/>
              </a:spcBef>
              <a:spcAft>
                <a:spcPts val="0"/>
              </a:spcAft>
              <a:buClrTx/>
              <a:buSzTx/>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endParaRPr kumimoji="0" lang="en-US" sz="2000" b="1" i="0" u="none" strike="noStrike" kern="1200" cap="none" spc="0" normalizeH="0" baseline="0" noProof="0" dirty="0" smtClean="0">
              <a:ln>
                <a:noFill/>
              </a:ln>
              <a:solidFill>
                <a:schemeClr val="accent5">
                  <a:lumMod val="50000"/>
                </a:schemeClr>
              </a:solidFill>
              <a:effectLst/>
              <a:uLnTx/>
              <a:uFillTx/>
              <a:latin typeface="Algerian" pitchFamily="82" charset="0"/>
            </a:endParaRPr>
          </a:p>
          <a:p>
            <a:pPr marL="312738" marR="0" lvl="0" indent="-312738" algn="just" defTabSz="914400" rtl="0" eaLnBrk="1" fontAlgn="auto" latinLnBrk="0" hangingPunct="1">
              <a:lnSpc>
                <a:spcPct val="95000"/>
              </a:lnSpc>
              <a:spcBef>
                <a:spcPct val="0"/>
              </a:spcBef>
              <a:spcAft>
                <a:spcPts val="0"/>
              </a:spcAft>
              <a:buClrTx/>
              <a:buSzTx/>
              <a:buFont typeface="Arial"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It can be defined as any engine that converts thermal energy to mechanical work output. Examples of heat engines include: steam engine, diesel engine, and gasoline (petrol) engine.</a:t>
            </a:r>
          </a:p>
          <a:p>
            <a:pPr marL="312738" marR="0" lvl="0" indent="-312738" algn="just" defTabSz="914400" rtl="0" eaLnBrk="1" fontAlgn="auto" latinLnBrk="0" hangingPunct="1">
              <a:lnSpc>
                <a:spcPct val="95000"/>
              </a:lnSpc>
              <a:spcBef>
                <a:spcPct val="0"/>
              </a:spcBef>
              <a:spcAft>
                <a:spcPts val="0"/>
              </a:spcAft>
              <a:buClrTx/>
              <a:buSzTx/>
              <a:buFont typeface="Times New Roman" pitchFamily="18"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 On the basis of how thermal energy is being delivered to working fluid of the heat engine, heat engine can be classified as an </a:t>
            </a:r>
            <a:r>
              <a:rPr kumimoji="0" lang="en-US" b="0" i="0" u="none" strike="noStrike" kern="1200" cap="none" spc="0" normalizeH="0" baseline="0" noProof="0" dirty="0" smtClean="0">
                <a:ln>
                  <a:noFill/>
                </a:ln>
                <a:solidFill>
                  <a:srgbClr val="C00000"/>
                </a:solidFill>
                <a:effectLst/>
                <a:uLnTx/>
                <a:uFillTx/>
                <a:latin typeface="+mn-lt"/>
                <a:ea typeface="+mn-ea"/>
                <a:cs typeface="+mn-cs"/>
              </a:rPr>
              <a:t>internal combustion engine </a:t>
            </a:r>
            <a:r>
              <a:rPr kumimoji="0" lang="en-US" b="0" i="0" u="none" strike="noStrike" kern="1200" cap="none" spc="0" normalizeH="0" baseline="0" noProof="0" dirty="0" smtClean="0">
                <a:ln>
                  <a:noFill/>
                </a:ln>
                <a:solidFill>
                  <a:schemeClr val="tx1"/>
                </a:solidFill>
                <a:effectLst/>
                <a:uLnTx/>
                <a:uFillTx/>
                <a:latin typeface="+mn-lt"/>
                <a:ea typeface="+mn-ea"/>
                <a:cs typeface="+mn-cs"/>
              </a:rPr>
              <a:t>and </a:t>
            </a:r>
            <a:r>
              <a:rPr kumimoji="0" lang="en-US" b="0" i="0" u="none" strike="noStrike" kern="1200" cap="none" spc="0" normalizeH="0" baseline="0" noProof="0" dirty="0" smtClean="0">
                <a:ln>
                  <a:noFill/>
                </a:ln>
                <a:solidFill>
                  <a:srgbClr val="C00000"/>
                </a:solidFill>
                <a:effectLst/>
                <a:uLnTx/>
                <a:uFillTx/>
                <a:latin typeface="+mn-lt"/>
                <a:ea typeface="+mn-ea"/>
                <a:cs typeface="+mn-cs"/>
              </a:rPr>
              <a:t>external combustion engine</a:t>
            </a:r>
            <a:r>
              <a:rPr kumimoji="0" lang="en-US" b="0" i="0" u="none" strike="noStrike" kern="1200" cap="none" spc="0" normalizeH="0" baseline="0" noProof="0" dirty="0" smtClean="0">
                <a:ln>
                  <a:noFill/>
                </a:ln>
                <a:solidFill>
                  <a:schemeClr val="tx1"/>
                </a:solidFill>
                <a:effectLst/>
                <a:uLnTx/>
                <a:uFillTx/>
                <a:latin typeface="+mn-lt"/>
                <a:ea typeface="+mn-ea"/>
                <a:cs typeface="+mn-cs"/>
              </a:rPr>
              <a:t>.  </a:t>
            </a:r>
          </a:p>
          <a:p>
            <a:pPr marL="312738" marR="0" lvl="0" indent="-312738" algn="l" defTabSz="914400" rtl="0" eaLnBrk="1" fontAlgn="auto" latinLnBrk="0" hangingPunct="1">
              <a:lnSpc>
                <a:spcPct val="95000"/>
              </a:lnSpc>
              <a:spcBef>
                <a:spcPct val="0"/>
              </a:spcBef>
              <a:spcAft>
                <a:spcPts val="0"/>
              </a:spcAft>
              <a:buClrTx/>
              <a:buSzTx/>
              <a:buFontTx/>
              <a:buNone/>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12738" marR="0" lvl="0" indent="-312738" algn="l" defTabSz="914400" rtl="0" eaLnBrk="1" fontAlgn="auto" latinLnBrk="0" hangingPunct="1">
              <a:lnSpc>
                <a:spcPct val="95000"/>
              </a:lnSpc>
              <a:spcBef>
                <a:spcPct val="0"/>
              </a:spcBef>
              <a:spcAft>
                <a:spcPts val="0"/>
              </a:spcAft>
              <a:buClrTx/>
              <a:buSzTx/>
              <a:buFontTx/>
              <a:buNone/>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12738" marR="0" lvl="0" indent="-312738" algn="l" defTabSz="914400" rtl="0" eaLnBrk="1" fontAlgn="auto" latinLnBrk="0" hangingPunct="1">
              <a:lnSpc>
                <a:spcPct val="95000"/>
              </a:lnSpc>
              <a:spcBef>
                <a:spcPct val="0"/>
              </a:spcBef>
              <a:spcAft>
                <a:spcPts val="0"/>
              </a:spcAft>
              <a:buClrTx/>
              <a:buSzTx/>
              <a:buFontTx/>
              <a:buNone/>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endParaRPr kumimoji="0" lang="en-US" sz="700" b="0" i="0" u="none" strike="noStrike" kern="1200" cap="none" spc="0" normalizeH="0" baseline="0" noProof="0" dirty="0" smtClean="0">
              <a:ln>
                <a:noFill/>
              </a:ln>
              <a:solidFill>
                <a:schemeClr val="tx1"/>
              </a:solidFill>
              <a:effectLst/>
              <a:uLnTx/>
              <a:uFillTx/>
              <a:latin typeface="Arial" charset="0"/>
              <a:ea typeface="+mn-ea"/>
              <a:cs typeface="+mn-cs"/>
            </a:endParaRPr>
          </a:p>
          <a:p>
            <a:pPr marL="312738" marR="0" lvl="0" indent="-312738" algn="l" defTabSz="914400" rtl="0" eaLnBrk="1" fontAlgn="auto" latinLnBrk="0" hangingPunct="1">
              <a:lnSpc>
                <a:spcPct val="95000"/>
              </a:lnSpc>
              <a:spcBef>
                <a:spcPct val="0"/>
              </a:spcBef>
              <a:spcAft>
                <a:spcPts val="0"/>
              </a:spcAft>
              <a:buClrTx/>
              <a:buSzTx/>
              <a:buFontTx/>
              <a:buNone/>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r>
              <a:rPr kumimoji="0" lang="en-US" sz="200" b="1" i="0" u="none" strike="noStrike" kern="1200" cap="none" spc="0" normalizeH="0" baseline="0" noProof="0" dirty="0" smtClean="0">
                <a:ln>
                  <a:noFill/>
                </a:ln>
                <a:solidFill>
                  <a:schemeClr val="tx1"/>
                </a:solidFill>
                <a:effectLst/>
                <a:uLnTx/>
                <a:uFillTx/>
                <a:latin typeface="Arial" charset="0"/>
                <a:ea typeface="+mn-ea"/>
                <a:cs typeface="+mn-cs"/>
              </a:rPr>
              <a:t> </a:t>
            </a:r>
          </a:p>
          <a:p>
            <a:pPr marL="312738" marR="0" lvl="0" indent="-312738" algn="l" defTabSz="914400" rtl="0" eaLnBrk="1" fontAlgn="auto" latinLnBrk="0" hangingPunct="1">
              <a:lnSpc>
                <a:spcPct val="95000"/>
              </a:lnSpc>
              <a:spcBef>
                <a:spcPct val="0"/>
              </a:spcBef>
              <a:spcAft>
                <a:spcPts val="0"/>
              </a:spcAft>
              <a:buClrTx/>
              <a:buSzTx/>
              <a:buFontTx/>
              <a:buNone/>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endParaRPr kumimoji="0" lang="en-US" sz="200" b="0" i="0" u="none" strike="noStrike" kern="1200" cap="none" spc="0" normalizeH="0" baseline="0" noProof="0" dirty="0" smtClean="0">
              <a:ln>
                <a:noFill/>
              </a:ln>
              <a:solidFill>
                <a:schemeClr val="tx1"/>
              </a:solidFill>
              <a:effectLst/>
              <a:uLnTx/>
              <a:uFillTx/>
              <a:latin typeface="Arial" charset="0"/>
              <a:ea typeface="+mn-ea"/>
              <a:cs typeface="+mn-cs"/>
            </a:endParaRPr>
          </a:p>
          <a:p>
            <a:pPr marL="312738" marR="0" lvl="0" indent="-312738" algn="l" defTabSz="914400" rtl="0" eaLnBrk="1" fontAlgn="auto" latinLnBrk="0" hangingPunct="1">
              <a:lnSpc>
                <a:spcPct val="95000"/>
              </a:lnSpc>
              <a:spcBef>
                <a:spcPct val="0"/>
              </a:spcBef>
              <a:spcAft>
                <a:spcPts val="0"/>
              </a:spcAft>
              <a:buClrTx/>
              <a:buSzTx/>
              <a:buFontTx/>
              <a:buNone/>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endParaRPr kumimoji="0" lang="en-US" sz="200" b="0" i="0" u="none" strike="noStrike" kern="1200" cap="none" spc="0" normalizeH="0" baseline="0" noProof="0" dirty="0" smtClean="0">
              <a:ln>
                <a:noFill/>
              </a:ln>
              <a:solidFill>
                <a:schemeClr val="tx1"/>
              </a:solidFill>
              <a:effectLst/>
              <a:uLnTx/>
              <a:uFillTx/>
              <a:latin typeface="Arial" charset="0"/>
              <a:ea typeface="+mn-ea"/>
              <a:cs typeface="+mn-cs"/>
            </a:endParaRPr>
          </a:p>
          <a:p>
            <a:pPr marL="312738" marR="0" lvl="0" indent="-312738" algn="l" defTabSz="914400" rtl="0" eaLnBrk="1" fontAlgn="auto" latinLnBrk="0" hangingPunct="1">
              <a:lnSpc>
                <a:spcPct val="95000"/>
              </a:lnSpc>
              <a:spcBef>
                <a:spcPct val="0"/>
              </a:spcBef>
              <a:spcAft>
                <a:spcPts val="0"/>
              </a:spcAft>
              <a:buClrTx/>
              <a:buSzTx/>
              <a:buFontTx/>
              <a:buNone/>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a:pPr>
            <a:endParaRPr kumimoji="0" lang="en-US" sz="2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7" name="Rectangle 6"/>
          <p:cNvSpPr/>
          <p:nvPr/>
        </p:nvSpPr>
        <p:spPr>
          <a:xfrm>
            <a:off x="457200" y="3657600"/>
            <a:ext cx="7924800" cy="2958759"/>
          </a:xfrm>
          <a:prstGeom prst="rect">
            <a:avLst/>
          </a:prstGeom>
        </p:spPr>
        <p:txBody>
          <a:bodyPr wrap="square">
            <a:spAutoFit/>
          </a:bodyPr>
          <a:lstStyle/>
          <a:p>
            <a:pPr marL="333375" indent="-333375">
              <a:lnSpc>
                <a:spcPct val="95000"/>
              </a:lnSpc>
              <a:buFont typeface="Times New Roman" pitchFamily="18"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410700" algn="l"/>
                <a:tab pos="10134600" algn="l"/>
              </a:tabLst>
            </a:pPr>
            <a:r>
              <a:rPr lang="en-US" dirty="0" smtClean="0"/>
              <a:t>In an  </a:t>
            </a:r>
            <a:r>
              <a:rPr lang="en-US" b="1" dirty="0" smtClean="0"/>
              <a:t>Internal combustion engine</a:t>
            </a:r>
            <a:r>
              <a:rPr lang="en-US" dirty="0" smtClean="0"/>
              <a:t>, combustion takes place within working fluid of the engine, thus fluid gets contaminated with  combustion products.</a:t>
            </a:r>
          </a:p>
          <a:p>
            <a:pPr marL="1476375" lvl="1" indent="-561975">
              <a:spcBef>
                <a:spcPts val="700"/>
              </a:spcBef>
              <a:buFont typeface="Times New Roman" pitchFamily="18"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410700" algn="l"/>
                <a:tab pos="10134600" algn="l"/>
              </a:tabLst>
            </a:pPr>
            <a:r>
              <a:rPr lang="en-US" dirty="0" smtClean="0"/>
              <a:t>Petrol engine is an example of internal combustion engine, where the working fluid is a mixture of air and fuel . </a:t>
            </a:r>
          </a:p>
          <a:p>
            <a:pPr marL="333375" indent="-333375">
              <a:lnSpc>
                <a:spcPct val="95000"/>
              </a:lnSpc>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410700" algn="l"/>
                <a:tab pos="10134600" algn="l"/>
              </a:tabLst>
            </a:pPr>
            <a:endParaRPr lang="en-US" dirty="0" smtClean="0"/>
          </a:p>
          <a:p>
            <a:pPr marL="333375" indent="-333375">
              <a:lnSpc>
                <a:spcPct val="95000"/>
              </a:lnSpc>
              <a:buFont typeface="Times New Roman" pitchFamily="18"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410700" algn="l"/>
                <a:tab pos="10134600" algn="l"/>
              </a:tabLst>
            </a:pPr>
            <a:r>
              <a:rPr lang="en-US" dirty="0" smtClean="0"/>
              <a:t>In an </a:t>
            </a:r>
            <a:r>
              <a:rPr lang="en-US" b="1" dirty="0" smtClean="0"/>
              <a:t> External combustion engine</a:t>
            </a:r>
            <a:r>
              <a:rPr lang="en-US" dirty="0" smtClean="0"/>
              <a:t>, working fluid gets energy using boilers by burning fossil fuels or any other fuel, thus the working fluid does not come in contact with combustion products. </a:t>
            </a:r>
          </a:p>
          <a:p>
            <a:pPr marL="1476375" lvl="1" indent="-561975">
              <a:spcBef>
                <a:spcPts val="700"/>
              </a:spcBef>
              <a:buFont typeface="Times New Roman" pitchFamily="18"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410700" algn="l"/>
                <a:tab pos="10134600" algn="l"/>
              </a:tabLst>
            </a:pPr>
            <a:r>
              <a:rPr lang="en-US" dirty="0" smtClean="0"/>
              <a:t>Steam engine is an example of external combustion engine, where the working fluid is steam.</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a:t>
            </a:r>
            <a:r>
              <a:rPr lang="en-US" i="1" dirty="0" smtClean="0">
                <a:solidFill>
                  <a:srgbClr val="00B050"/>
                </a:solidFill>
                <a:latin typeface="Andalus" pitchFamily="18" charset="-78"/>
                <a:cs typeface="Andalus" pitchFamily="18" charset="-78"/>
              </a:rPr>
              <a:t>IC Engines</a:t>
            </a:r>
            <a:endParaRPr lang="en-US" i="1" dirty="0">
              <a:solidFill>
                <a:srgbClr val="00B050"/>
              </a:solidFill>
              <a:latin typeface="Andalus" pitchFamily="18" charset="-78"/>
              <a:cs typeface="Andalus" pitchFamily="18" charset="-78"/>
            </a:endParaRPr>
          </a:p>
        </p:txBody>
      </p:sp>
      <p:sp>
        <p:nvSpPr>
          <p:cNvPr id="4" name="Text Box 12"/>
          <p:cNvSpPr txBox="1">
            <a:spLocks noChangeArrowheads="1"/>
          </p:cNvSpPr>
          <p:nvPr/>
        </p:nvSpPr>
        <p:spPr bwMode="auto">
          <a:xfrm>
            <a:off x="381000" y="1143000"/>
            <a:ext cx="8534400" cy="4662815"/>
          </a:xfrm>
          <a:prstGeom prst="rect">
            <a:avLst/>
          </a:prstGeom>
          <a:noFill/>
          <a:ln w="9525">
            <a:noFill/>
            <a:miter lim="800000"/>
            <a:headEnd/>
            <a:tailEnd/>
          </a:ln>
        </p:spPr>
        <p:txBody>
          <a:bodyPr wrap="square">
            <a:spAutoFit/>
          </a:bodyPr>
          <a:lstStyle/>
          <a:p>
            <a:pPr algn="l">
              <a:lnSpc>
                <a:spcPct val="150000"/>
              </a:lnSpc>
            </a:pPr>
            <a:r>
              <a:rPr lang="en-US" sz="2200" dirty="0">
                <a:solidFill>
                  <a:schemeClr val="accent2"/>
                </a:solidFill>
              </a:rPr>
              <a:t>(a) Based on number of strokes : </a:t>
            </a:r>
          </a:p>
          <a:p>
            <a:pPr lvl="1" algn="l">
              <a:lnSpc>
                <a:spcPct val="150000"/>
              </a:lnSpc>
            </a:pPr>
            <a:r>
              <a:rPr lang="en-US" sz="2200" dirty="0"/>
              <a:t>(</a:t>
            </a:r>
            <a:r>
              <a:rPr lang="en-US" sz="2200" dirty="0" err="1"/>
              <a:t>i</a:t>
            </a:r>
            <a:r>
              <a:rPr lang="en-US" sz="2200" dirty="0"/>
              <a:t>) Two stroke engines</a:t>
            </a:r>
          </a:p>
          <a:p>
            <a:pPr lvl="1" algn="l">
              <a:lnSpc>
                <a:spcPct val="150000"/>
              </a:lnSpc>
            </a:pPr>
            <a:r>
              <a:rPr lang="en-US" sz="2200" dirty="0"/>
              <a:t>(ii) Four stroke engines</a:t>
            </a:r>
          </a:p>
          <a:p>
            <a:pPr algn="l">
              <a:lnSpc>
                <a:spcPct val="150000"/>
              </a:lnSpc>
            </a:pPr>
            <a:r>
              <a:rPr lang="en-US" sz="2200" dirty="0">
                <a:solidFill>
                  <a:schemeClr val="accent2"/>
                </a:solidFill>
              </a:rPr>
              <a:t>(b) Based on thermodynamic cycle : </a:t>
            </a:r>
          </a:p>
          <a:p>
            <a:pPr lvl="1" algn="l">
              <a:lnSpc>
                <a:spcPct val="150000"/>
              </a:lnSpc>
            </a:pPr>
            <a:r>
              <a:rPr lang="en-US" sz="2200" dirty="0"/>
              <a:t>(</a:t>
            </a:r>
            <a:r>
              <a:rPr lang="en-US" sz="2200" dirty="0" err="1"/>
              <a:t>i</a:t>
            </a:r>
            <a:r>
              <a:rPr lang="en-US" sz="2200" dirty="0"/>
              <a:t>) Engines based on Otto cycle (‘Spark-Ignition engine’)</a:t>
            </a:r>
          </a:p>
          <a:p>
            <a:pPr lvl="1" algn="l">
              <a:lnSpc>
                <a:spcPct val="150000"/>
              </a:lnSpc>
            </a:pPr>
            <a:r>
              <a:rPr lang="en-US" sz="2200" dirty="0"/>
              <a:t>(ii) Engines based on Diesel (‘Compression-Ignition engine’)</a:t>
            </a:r>
          </a:p>
          <a:p>
            <a:pPr algn="l">
              <a:lnSpc>
                <a:spcPct val="150000"/>
              </a:lnSpc>
            </a:pPr>
            <a:r>
              <a:rPr lang="en-US" sz="2200" dirty="0">
                <a:solidFill>
                  <a:schemeClr val="accent2"/>
                </a:solidFill>
              </a:rPr>
              <a:t>(c) Based on mechanism of ignition: </a:t>
            </a:r>
          </a:p>
          <a:p>
            <a:pPr lvl="1" algn="l">
              <a:lnSpc>
                <a:spcPct val="150000"/>
              </a:lnSpc>
            </a:pPr>
            <a:r>
              <a:rPr lang="en-US" sz="2200" dirty="0"/>
              <a:t>(</a:t>
            </a:r>
            <a:r>
              <a:rPr lang="en-US" sz="2200" dirty="0" err="1"/>
              <a:t>i</a:t>
            </a:r>
            <a:r>
              <a:rPr lang="en-US" sz="2200" dirty="0"/>
              <a:t>) Spark ignition engines</a:t>
            </a:r>
          </a:p>
          <a:p>
            <a:pPr lvl="1" algn="l">
              <a:lnSpc>
                <a:spcPct val="150000"/>
              </a:lnSpc>
            </a:pPr>
            <a:r>
              <a:rPr lang="en-US" sz="2200" dirty="0"/>
              <a:t>(ii) Compression ignition engines.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a:t>
            </a:r>
            <a:r>
              <a:rPr lang="en-US" i="1" dirty="0" smtClean="0">
                <a:solidFill>
                  <a:srgbClr val="00B050"/>
                </a:solidFill>
                <a:latin typeface="Andalus" pitchFamily="18" charset="-78"/>
                <a:cs typeface="Andalus" pitchFamily="18" charset="-78"/>
              </a:rPr>
              <a:t>IC Engines</a:t>
            </a:r>
            <a:br>
              <a:rPr lang="en-US" i="1" dirty="0" smtClean="0">
                <a:solidFill>
                  <a:srgbClr val="00B050"/>
                </a:solidFill>
                <a:latin typeface="Andalus" pitchFamily="18" charset="-78"/>
                <a:cs typeface="Andalus" pitchFamily="18" charset="-78"/>
              </a:rPr>
            </a:br>
            <a:r>
              <a:rPr lang="en-US" i="1" dirty="0" smtClean="0">
                <a:solidFill>
                  <a:srgbClr val="00B050"/>
                </a:solidFill>
                <a:latin typeface="Andalus" pitchFamily="18" charset="-78"/>
                <a:cs typeface="Andalus" pitchFamily="18" charset="-78"/>
              </a:rPr>
              <a:t>						</a:t>
            </a:r>
            <a:r>
              <a:rPr lang="en-US" sz="2700" i="1" dirty="0" err="1" smtClean="0">
                <a:latin typeface="Andalus" pitchFamily="18" charset="-78"/>
                <a:cs typeface="Andalus" pitchFamily="18" charset="-78"/>
              </a:rPr>
              <a:t>Contd</a:t>
            </a:r>
            <a:r>
              <a:rPr lang="en-US" sz="2700" i="1" dirty="0" smtClean="0">
                <a:latin typeface="Andalus" pitchFamily="18" charset="-78"/>
                <a:cs typeface="Andalus" pitchFamily="18" charset="-78"/>
              </a:rPr>
              <a:t>….</a:t>
            </a:r>
            <a:endParaRPr lang="en-US" sz="2700" dirty="0"/>
          </a:p>
        </p:txBody>
      </p:sp>
      <p:sp>
        <p:nvSpPr>
          <p:cNvPr id="4" name="Text Box 12"/>
          <p:cNvSpPr txBox="1">
            <a:spLocks noChangeArrowheads="1"/>
          </p:cNvSpPr>
          <p:nvPr/>
        </p:nvSpPr>
        <p:spPr bwMode="auto">
          <a:xfrm>
            <a:off x="381000" y="1143000"/>
            <a:ext cx="8534400" cy="5678478"/>
          </a:xfrm>
          <a:prstGeom prst="rect">
            <a:avLst/>
          </a:prstGeom>
          <a:noFill/>
          <a:ln w="9525">
            <a:noFill/>
            <a:miter lim="800000"/>
            <a:headEnd/>
            <a:tailEnd/>
          </a:ln>
        </p:spPr>
        <p:txBody>
          <a:bodyPr>
            <a:spAutoFit/>
          </a:bodyPr>
          <a:lstStyle/>
          <a:p>
            <a:pPr algn="l">
              <a:lnSpc>
                <a:spcPct val="150000"/>
              </a:lnSpc>
            </a:pPr>
            <a:r>
              <a:rPr lang="en-US" sz="2200" dirty="0">
                <a:solidFill>
                  <a:schemeClr val="accent2"/>
                </a:solidFill>
              </a:rPr>
              <a:t>(d) Based on type of fuel used: </a:t>
            </a:r>
          </a:p>
          <a:p>
            <a:pPr lvl="1" algn="l">
              <a:lnSpc>
                <a:spcPct val="150000"/>
              </a:lnSpc>
            </a:pPr>
            <a:r>
              <a:rPr lang="en-US" sz="2200" dirty="0"/>
              <a:t>(</a:t>
            </a:r>
            <a:r>
              <a:rPr lang="en-US" sz="2200" dirty="0" err="1"/>
              <a:t>i</a:t>
            </a:r>
            <a:r>
              <a:rPr lang="en-US" sz="2200" dirty="0"/>
              <a:t>) Petrol engines (petrol being used as fuel)</a:t>
            </a:r>
          </a:p>
          <a:p>
            <a:pPr lvl="1" algn="l">
              <a:lnSpc>
                <a:spcPct val="150000"/>
              </a:lnSpc>
            </a:pPr>
            <a:r>
              <a:rPr lang="en-US" sz="2200" dirty="0"/>
              <a:t>(ii) Gas engines (gaseous fuel being used)</a:t>
            </a:r>
          </a:p>
          <a:p>
            <a:pPr lvl="1" algn="l">
              <a:lnSpc>
                <a:spcPct val="150000"/>
              </a:lnSpc>
            </a:pPr>
            <a:r>
              <a:rPr lang="en-US" sz="2200" dirty="0"/>
              <a:t>(iii) Diesel engines (diesel being used as fuel)</a:t>
            </a:r>
          </a:p>
          <a:p>
            <a:pPr lvl="1" algn="l">
              <a:lnSpc>
                <a:spcPct val="150000"/>
              </a:lnSpc>
            </a:pPr>
            <a:r>
              <a:rPr lang="en-US" sz="2200" dirty="0"/>
              <a:t>(iv) Multi-fuel engines (more than one fuel being used)</a:t>
            </a:r>
          </a:p>
          <a:p>
            <a:pPr algn="l">
              <a:lnSpc>
                <a:spcPct val="150000"/>
              </a:lnSpc>
            </a:pPr>
            <a:r>
              <a:rPr lang="en-US" sz="2200" dirty="0">
                <a:solidFill>
                  <a:schemeClr val="accent2"/>
                </a:solidFill>
              </a:rPr>
              <a:t>(e) Based on fuel admission: </a:t>
            </a:r>
          </a:p>
          <a:p>
            <a:pPr lvl="1" algn="l">
              <a:lnSpc>
                <a:spcPct val="150000"/>
              </a:lnSpc>
            </a:pPr>
            <a:r>
              <a:rPr lang="en-US" sz="2200" dirty="0"/>
              <a:t>(</a:t>
            </a:r>
            <a:r>
              <a:rPr lang="en-US" sz="2200" dirty="0" err="1"/>
              <a:t>i</a:t>
            </a:r>
            <a:r>
              <a:rPr lang="en-US" sz="2200" dirty="0"/>
              <a:t>) </a:t>
            </a:r>
            <a:r>
              <a:rPr lang="en-US" sz="2200" dirty="0" smtClean="0"/>
              <a:t>Carburetor </a:t>
            </a:r>
            <a:r>
              <a:rPr lang="en-US" sz="2200" dirty="0"/>
              <a:t>type engines (use </a:t>
            </a:r>
            <a:r>
              <a:rPr lang="en-US" sz="2200" dirty="0" smtClean="0"/>
              <a:t>carburetor </a:t>
            </a:r>
            <a:r>
              <a:rPr lang="en-US" sz="2200" dirty="0"/>
              <a:t>fuel metering)</a:t>
            </a:r>
          </a:p>
          <a:p>
            <a:pPr lvl="1" algn="l">
              <a:lnSpc>
                <a:spcPct val="150000"/>
              </a:lnSpc>
            </a:pPr>
            <a:r>
              <a:rPr lang="en-US" sz="2200" dirty="0"/>
              <a:t>(ii) Injection type engines (use fuel injector &amp; injection system)</a:t>
            </a:r>
          </a:p>
          <a:p>
            <a:pPr algn="l">
              <a:lnSpc>
                <a:spcPct val="150000"/>
              </a:lnSpc>
            </a:pPr>
            <a:r>
              <a:rPr lang="en-US" sz="2200" dirty="0">
                <a:solidFill>
                  <a:schemeClr val="accent2"/>
                </a:solidFill>
              </a:rPr>
              <a:t>(f) Based on type of cooling: </a:t>
            </a:r>
          </a:p>
          <a:p>
            <a:pPr lvl="1" algn="l">
              <a:lnSpc>
                <a:spcPct val="150000"/>
              </a:lnSpc>
            </a:pPr>
            <a:r>
              <a:rPr lang="en-US" sz="2200" dirty="0"/>
              <a:t>(</a:t>
            </a:r>
            <a:r>
              <a:rPr lang="en-US" sz="2200" dirty="0" err="1"/>
              <a:t>i</a:t>
            </a:r>
            <a:r>
              <a:rPr lang="en-US" sz="2200" dirty="0"/>
              <a:t>) Air cooled engines (Small sized engines)</a:t>
            </a:r>
          </a:p>
          <a:p>
            <a:pPr lvl="1" algn="l">
              <a:lnSpc>
                <a:spcPct val="150000"/>
              </a:lnSpc>
            </a:pPr>
            <a:r>
              <a:rPr lang="en-US" sz="2200" dirty="0"/>
              <a:t>(ii) Water cooled engines (Large sized engines)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a:t>
            </a:r>
            <a:r>
              <a:rPr lang="en-US" i="1" dirty="0" smtClean="0">
                <a:solidFill>
                  <a:srgbClr val="00B050"/>
                </a:solidFill>
                <a:latin typeface="Andalus" pitchFamily="18" charset="-78"/>
                <a:cs typeface="Andalus" pitchFamily="18" charset="-78"/>
              </a:rPr>
              <a:t>IC Engines</a:t>
            </a:r>
            <a:br>
              <a:rPr lang="en-US" i="1" dirty="0" smtClean="0">
                <a:solidFill>
                  <a:srgbClr val="00B050"/>
                </a:solidFill>
                <a:latin typeface="Andalus" pitchFamily="18" charset="-78"/>
                <a:cs typeface="Andalus" pitchFamily="18" charset="-78"/>
              </a:rPr>
            </a:br>
            <a:r>
              <a:rPr lang="en-US" i="1" dirty="0" smtClean="0">
                <a:solidFill>
                  <a:srgbClr val="00B050"/>
                </a:solidFill>
                <a:latin typeface="Andalus" pitchFamily="18" charset="-78"/>
                <a:cs typeface="Andalus" pitchFamily="18" charset="-78"/>
              </a:rPr>
              <a:t>						</a:t>
            </a:r>
            <a:r>
              <a:rPr lang="en-US" sz="2700" i="1" dirty="0" err="1" smtClean="0">
                <a:latin typeface="Andalus" pitchFamily="18" charset="-78"/>
                <a:cs typeface="Andalus" pitchFamily="18" charset="-78"/>
              </a:rPr>
              <a:t>Contd</a:t>
            </a:r>
            <a:r>
              <a:rPr lang="en-US" sz="2700" i="1" dirty="0" smtClean="0">
                <a:latin typeface="Andalus" pitchFamily="18" charset="-78"/>
                <a:cs typeface="Andalus" pitchFamily="18" charset="-78"/>
              </a:rPr>
              <a:t>….</a:t>
            </a:r>
            <a:endParaRPr lang="en-US" sz="2700" dirty="0"/>
          </a:p>
        </p:txBody>
      </p:sp>
      <p:sp>
        <p:nvSpPr>
          <p:cNvPr id="5" name="Text Box 12"/>
          <p:cNvSpPr txBox="1">
            <a:spLocks noChangeArrowheads="1"/>
          </p:cNvSpPr>
          <p:nvPr/>
        </p:nvSpPr>
        <p:spPr bwMode="auto">
          <a:xfrm>
            <a:off x="304800" y="1828800"/>
            <a:ext cx="8534400" cy="3647152"/>
          </a:xfrm>
          <a:prstGeom prst="rect">
            <a:avLst/>
          </a:prstGeom>
          <a:noFill/>
          <a:ln w="9525">
            <a:noFill/>
            <a:miter lim="800000"/>
            <a:headEnd/>
            <a:tailEnd/>
          </a:ln>
        </p:spPr>
        <p:txBody>
          <a:bodyPr wrap="square">
            <a:spAutoFit/>
          </a:bodyPr>
          <a:lstStyle/>
          <a:p>
            <a:pPr algn="l">
              <a:lnSpc>
                <a:spcPct val="150000"/>
              </a:lnSpc>
            </a:pPr>
            <a:r>
              <a:rPr lang="en-US" sz="2200" dirty="0">
                <a:solidFill>
                  <a:schemeClr val="accent2"/>
                </a:solidFill>
              </a:rPr>
              <a:t>(g) Based on type of motion</a:t>
            </a:r>
          </a:p>
          <a:p>
            <a:pPr lvl="1" algn="l">
              <a:lnSpc>
                <a:spcPct val="150000"/>
              </a:lnSpc>
            </a:pPr>
            <a:r>
              <a:rPr lang="en-US" sz="2200" dirty="0"/>
              <a:t> (</a:t>
            </a:r>
            <a:r>
              <a:rPr lang="en-US" sz="2200" dirty="0" err="1"/>
              <a:t>i</a:t>
            </a:r>
            <a:r>
              <a:rPr lang="en-US" sz="2200" dirty="0"/>
              <a:t>) Reciprocating engines</a:t>
            </a:r>
          </a:p>
          <a:p>
            <a:pPr lvl="1" algn="l">
              <a:lnSpc>
                <a:spcPct val="150000"/>
              </a:lnSpc>
            </a:pPr>
            <a:r>
              <a:rPr lang="en-US" sz="2200" dirty="0"/>
              <a:t>(ii) Rotary engines</a:t>
            </a:r>
          </a:p>
          <a:p>
            <a:pPr algn="l">
              <a:lnSpc>
                <a:spcPct val="150000"/>
              </a:lnSpc>
            </a:pPr>
            <a:r>
              <a:rPr lang="en-US" sz="2200" dirty="0">
                <a:solidFill>
                  <a:schemeClr val="accent2"/>
                </a:solidFill>
              </a:rPr>
              <a:t>(h) Based on cylinder arrangements</a:t>
            </a:r>
          </a:p>
          <a:p>
            <a:pPr lvl="1" algn="l">
              <a:lnSpc>
                <a:spcPct val="150000"/>
              </a:lnSpc>
            </a:pPr>
            <a:r>
              <a:rPr lang="en-US" sz="2200" dirty="0"/>
              <a:t>(</a:t>
            </a:r>
            <a:r>
              <a:rPr lang="en-US" sz="2200" dirty="0" err="1"/>
              <a:t>i</a:t>
            </a:r>
            <a:r>
              <a:rPr lang="en-US" sz="2200" dirty="0"/>
              <a:t>) Opposed cylinder engines</a:t>
            </a:r>
          </a:p>
          <a:p>
            <a:pPr lvl="1" algn="l">
              <a:lnSpc>
                <a:spcPct val="150000"/>
              </a:lnSpc>
            </a:pPr>
            <a:r>
              <a:rPr lang="en-US" sz="2200" dirty="0"/>
              <a:t>(ii) Inclined cylinder engines</a:t>
            </a:r>
          </a:p>
          <a:p>
            <a:pPr lvl="1" algn="l">
              <a:lnSpc>
                <a:spcPct val="150000"/>
              </a:lnSpc>
            </a:pPr>
            <a:r>
              <a:rPr lang="en-US" sz="2200" dirty="0"/>
              <a:t>(iii) V-shaped cylinder </a:t>
            </a:r>
            <a:r>
              <a:rPr lang="en-US" sz="2200" dirty="0" smtClean="0"/>
              <a:t>arrangement</a:t>
            </a:r>
            <a:endParaRPr lang="en-US" sz="2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
          <p:cNvGrpSpPr>
            <a:grpSpLocks/>
          </p:cNvGrpSpPr>
          <p:nvPr/>
        </p:nvGrpSpPr>
        <p:grpSpPr bwMode="auto">
          <a:xfrm>
            <a:off x="228600" y="0"/>
            <a:ext cx="8763000" cy="4343400"/>
            <a:chOff x="76199" y="1524000"/>
            <a:chExt cx="8991601" cy="3509818"/>
          </a:xfrm>
        </p:grpSpPr>
        <p:pic>
          <p:nvPicPr>
            <p:cNvPr id="5" name="Picture 2"/>
            <p:cNvPicPr>
              <a:picLocks noChangeAspect="1" noChangeArrowheads="1"/>
            </p:cNvPicPr>
            <p:nvPr/>
          </p:nvPicPr>
          <p:blipFill>
            <a:blip r:embed="rId2"/>
            <a:srcRect l="26286" r="46606" b="74451"/>
            <a:stretch>
              <a:fillRect/>
            </a:stretch>
          </p:blipFill>
          <p:spPr bwMode="auto">
            <a:xfrm>
              <a:off x="2590800" y="1524000"/>
              <a:ext cx="2895600" cy="3509818"/>
            </a:xfrm>
            <a:prstGeom prst="rect">
              <a:avLst/>
            </a:prstGeom>
            <a:noFill/>
            <a:ln w="9525">
              <a:noFill/>
              <a:miter lim="800000"/>
              <a:headEnd/>
              <a:tailEnd/>
            </a:ln>
          </p:spPr>
        </p:pic>
        <p:pic>
          <p:nvPicPr>
            <p:cNvPr id="6" name="Picture 2"/>
            <p:cNvPicPr>
              <a:picLocks noChangeAspect="1" noChangeArrowheads="1"/>
            </p:cNvPicPr>
            <p:nvPr/>
          </p:nvPicPr>
          <p:blipFill>
            <a:blip r:embed="rId2"/>
            <a:srcRect l="1643" t="7532" r="85214" b="74451"/>
            <a:stretch>
              <a:fillRect/>
            </a:stretch>
          </p:blipFill>
          <p:spPr bwMode="auto">
            <a:xfrm>
              <a:off x="76199" y="1676400"/>
              <a:ext cx="2201839" cy="3352800"/>
            </a:xfrm>
            <a:prstGeom prst="rect">
              <a:avLst/>
            </a:prstGeom>
            <a:noFill/>
            <a:ln w="9525">
              <a:noFill/>
              <a:miter lim="800000"/>
              <a:headEnd/>
              <a:tailEnd/>
            </a:ln>
          </p:spPr>
        </p:pic>
        <p:pic>
          <p:nvPicPr>
            <p:cNvPr id="7" name="Picture 2"/>
            <p:cNvPicPr>
              <a:picLocks noChangeAspect="1" noChangeArrowheads="1"/>
            </p:cNvPicPr>
            <p:nvPr/>
          </p:nvPicPr>
          <p:blipFill>
            <a:blip r:embed="rId2"/>
            <a:srcRect l="64072" r="-1038" b="74451"/>
            <a:stretch>
              <a:fillRect/>
            </a:stretch>
          </p:blipFill>
          <p:spPr bwMode="auto">
            <a:xfrm>
              <a:off x="5638800" y="1600200"/>
              <a:ext cx="3429000" cy="3429000"/>
            </a:xfrm>
            <a:prstGeom prst="rect">
              <a:avLst/>
            </a:prstGeom>
            <a:noFill/>
            <a:ln w="9525">
              <a:noFill/>
              <a:miter lim="800000"/>
              <a:headEnd/>
              <a:tailEnd/>
            </a:ln>
          </p:spPr>
        </p:pic>
      </p:grpSp>
      <p:sp>
        <p:nvSpPr>
          <p:cNvPr id="8" name="TextBox 4"/>
          <p:cNvSpPr txBox="1">
            <a:spLocks noChangeArrowheads="1"/>
          </p:cNvSpPr>
          <p:nvPr/>
        </p:nvSpPr>
        <p:spPr bwMode="auto">
          <a:xfrm>
            <a:off x="304800" y="4800600"/>
            <a:ext cx="2743200" cy="369888"/>
          </a:xfrm>
          <a:prstGeom prst="rect">
            <a:avLst/>
          </a:prstGeom>
          <a:noFill/>
          <a:ln w="9525">
            <a:noFill/>
            <a:miter lim="800000"/>
            <a:headEnd/>
            <a:tailEnd/>
          </a:ln>
        </p:spPr>
        <p:txBody>
          <a:bodyPr>
            <a:spAutoFit/>
          </a:bodyPr>
          <a:lstStyle/>
          <a:p>
            <a:r>
              <a:rPr lang="en-US" b="1" dirty="0">
                <a:solidFill>
                  <a:srgbClr val="00B050"/>
                </a:solidFill>
              </a:rPr>
              <a:t>Single Cylinder Engine</a:t>
            </a:r>
          </a:p>
        </p:txBody>
      </p:sp>
      <p:sp>
        <p:nvSpPr>
          <p:cNvPr id="9" name="TextBox 4"/>
          <p:cNvSpPr txBox="1">
            <a:spLocks noChangeArrowheads="1"/>
          </p:cNvSpPr>
          <p:nvPr/>
        </p:nvSpPr>
        <p:spPr bwMode="auto">
          <a:xfrm>
            <a:off x="3276600" y="4800600"/>
            <a:ext cx="2362200" cy="369888"/>
          </a:xfrm>
          <a:prstGeom prst="rect">
            <a:avLst/>
          </a:prstGeom>
          <a:noFill/>
          <a:ln w="9525">
            <a:noFill/>
            <a:miter lim="800000"/>
            <a:headEnd/>
            <a:tailEnd/>
          </a:ln>
        </p:spPr>
        <p:txBody>
          <a:bodyPr>
            <a:spAutoFit/>
          </a:bodyPr>
          <a:lstStyle/>
          <a:p>
            <a:r>
              <a:rPr lang="en-US" b="1" dirty="0">
                <a:solidFill>
                  <a:srgbClr val="00B050"/>
                </a:solidFill>
              </a:rPr>
              <a:t>Inline Engine</a:t>
            </a:r>
          </a:p>
        </p:txBody>
      </p:sp>
      <p:sp>
        <p:nvSpPr>
          <p:cNvPr id="10" name="TextBox 4"/>
          <p:cNvSpPr txBox="1">
            <a:spLocks noChangeArrowheads="1"/>
          </p:cNvSpPr>
          <p:nvPr/>
        </p:nvSpPr>
        <p:spPr bwMode="auto">
          <a:xfrm>
            <a:off x="6400800" y="4800600"/>
            <a:ext cx="2362200" cy="369888"/>
          </a:xfrm>
          <a:prstGeom prst="rect">
            <a:avLst/>
          </a:prstGeom>
          <a:noFill/>
          <a:ln w="9525">
            <a:noFill/>
            <a:miter lim="800000"/>
            <a:headEnd/>
            <a:tailEnd/>
          </a:ln>
        </p:spPr>
        <p:txBody>
          <a:bodyPr>
            <a:spAutoFit/>
          </a:bodyPr>
          <a:lstStyle/>
          <a:p>
            <a:r>
              <a:rPr lang="en-US" b="1" dirty="0">
                <a:solidFill>
                  <a:srgbClr val="00B050"/>
                </a:solidFill>
              </a:rPr>
              <a:t>V - Engine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6"/>
          <p:cNvGrpSpPr>
            <a:grpSpLocks/>
          </p:cNvGrpSpPr>
          <p:nvPr/>
        </p:nvGrpSpPr>
        <p:grpSpPr bwMode="auto">
          <a:xfrm>
            <a:off x="228600" y="381000"/>
            <a:ext cx="8562975" cy="4267200"/>
            <a:chOff x="304800" y="1676400"/>
            <a:chExt cx="8563583" cy="4038600"/>
          </a:xfrm>
        </p:grpSpPr>
        <p:pic>
          <p:nvPicPr>
            <p:cNvPr id="12" name="Picture 2"/>
            <p:cNvPicPr>
              <a:picLocks noChangeAspect="1" noChangeArrowheads="1"/>
            </p:cNvPicPr>
            <p:nvPr/>
          </p:nvPicPr>
          <p:blipFill>
            <a:blip r:embed="rId2"/>
            <a:srcRect l="9370" t="29994" r="57072" b="43346"/>
            <a:stretch>
              <a:fillRect/>
            </a:stretch>
          </p:blipFill>
          <p:spPr bwMode="auto">
            <a:xfrm>
              <a:off x="304800" y="1676400"/>
              <a:ext cx="3952672" cy="4038600"/>
            </a:xfrm>
            <a:prstGeom prst="rect">
              <a:avLst/>
            </a:prstGeom>
            <a:noFill/>
            <a:ln w="9525">
              <a:noFill/>
              <a:miter lim="800000"/>
              <a:headEnd/>
              <a:tailEnd/>
            </a:ln>
          </p:spPr>
        </p:pic>
        <p:pic>
          <p:nvPicPr>
            <p:cNvPr id="13" name="Picture 2"/>
            <p:cNvPicPr>
              <a:picLocks noChangeAspect="1" noChangeArrowheads="1"/>
            </p:cNvPicPr>
            <p:nvPr/>
          </p:nvPicPr>
          <p:blipFill>
            <a:blip r:embed="rId2"/>
            <a:srcRect l="56058" t="29994" r="7469" b="43346"/>
            <a:stretch>
              <a:fillRect/>
            </a:stretch>
          </p:blipFill>
          <p:spPr bwMode="auto">
            <a:xfrm>
              <a:off x="4572000" y="1676400"/>
              <a:ext cx="4296383" cy="4038600"/>
            </a:xfrm>
            <a:prstGeom prst="rect">
              <a:avLst/>
            </a:prstGeom>
            <a:noFill/>
            <a:ln w="9525">
              <a:noFill/>
              <a:miter lim="800000"/>
              <a:headEnd/>
              <a:tailEnd/>
            </a:ln>
          </p:spPr>
        </p:pic>
      </p:grpSp>
      <p:sp>
        <p:nvSpPr>
          <p:cNvPr id="14" name="TextBox 4"/>
          <p:cNvSpPr txBox="1">
            <a:spLocks noChangeArrowheads="1"/>
          </p:cNvSpPr>
          <p:nvPr/>
        </p:nvSpPr>
        <p:spPr bwMode="auto">
          <a:xfrm>
            <a:off x="457200" y="5181600"/>
            <a:ext cx="4419600" cy="369888"/>
          </a:xfrm>
          <a:prstGeom prst="rect">
            <a:avLst/>
          </a:prstGeom>
          <a:noFill/>
          <a:ln w="9525">
            <a:noFill/>
            <a:miter lim="800000"/>
            <a:headEnd/>
            <a:tailEnd/>
          </a:ln>
        </p:spPr>
        <p:txBody>
          <a:bodyPr>
            <a:spAutoFit/>
          </a:bodyPr>
          <a:lstStyle/>
          <a:p>
            <a:r>
              <a:rPr lang="en-US" b="1" dirty="0">
                <a:solidFill>
                  <a:srgbClr val="00B050"/>
                </a:solidFill>
              </a:rPr>
              <a:t>Opposed Cylinder Engine</a:t>
            </a:r>
          </a:p>
        </p:txBody>
      </p:sp>
      <p:sp>
        <p:nvSpPr>
          <p:cNvPr id="15" name="TextBox 4"/>
          <p:cNvSpPr txBox="1">
            <a:spLocks noChangeArrowheads="1"/>
          </p:cNvSpPr>
          <p:nvPr/>
        </p:nvSpPr>
        <p:spPr bwMode="auto">
          <a:xfrm>
            <a:off x="5791200" y="5181600"/>
            <a:ext cx="3124200" cy="369888"/>
          </a:xfrm>
          <a:prstGeom prst="rect">
            <a:avLst/>
          </a:prstGeom>
          <a:noFill/>
          <a:ln w="9525">
            <a:noFill/>
            <a:miter lim="800000"/>
            <a:headEnd/>
            <a:tailEnd/>
          </a:ln>
        </p:spPr>
        <p:txBody>
          <a:bodyPr>
            <a:spAutoFit/>
          </a:bodyPr>
          <a:lstStyle/>
          <a:p>
            <a:r>
              <a:rPr lang="en-US" b="1" dirty="0">
                <a:solidFill>
                  <a:srgbClr val="00B050"/>
                </a:solidFill>
              </a:rPr>
              <a:t>W - Engine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228600" y="457200"/>
            <a:ext cx="8305800" cy="4160837"/>
            <a:chOff x="152399" y="1295400"/>
            <a:chExt cx="8229601" cy="3551464"/>
          </a:xfrm>
        </p:grpSpPr>
        <p:pic>
          <p:nvPicPr>
            <p:cNvPr id="8" name="Picture 2"/>
            <p:cNvPicPr>
              <a:picLocks noChangeAspect="1" noChangeArrowheads="1"/>
            </p:cNvPicPr>
            <p:nvPr/>
          </p:nvPicPr>
          <p:blipFill>
            <a:blip r:embed="rId2"/>
            <a:srcRect l="7895" t="62949" r="50000" b="11130"/>
            <a:stretch>
              <a:fillRect/>
            </a:stretch>
          </p:blipFill>
          <p:spPr bwMode="auto">
            <a:xfrm>
              <a:off x="152399" y="1295400"/>
              <a:ext cx="4427621" cy="3505200"/>
            </a:xfrm>
            <a:prstGeom prst="rect">
              <a:avLst/>
            </a:prstGeom>
            <a:noFill/>
            <a:ln w="9525">
              <a:noFill/>
              <a:miter lim="800000"/>
              <a:headEnd/>
              <a:tailEnd/>
            </a:ln>
          </p:spPr>
        </p:pic>
        <p:pic>
          <p:nvPicPr>
            <p:cNvPr id="9" name="Picture 2"/>
            <p:cNvPicPr>
              <a:picLocks noChangeAspect="1" noChangeArrowheads="1"/>
            </p:cNvPicPr>
            <p:nvPr/>
          </p:nvPicPr>
          <p:blipFill>
            <a:blip r:embed="rId2"/>
            <a:srcRect l="63158" t="69089" r="12282" b="11130"/>
            <a:stretch>
              <a:fillRect/>
            </a:stretch>
          </p:blipFill>
          <p:spPr bwMode="auto">
            <a:xfrm>
              <a:off x="4953000" y="1295400"/>
              <a:ext cx="3429000" cy="3551464"/>
            </a:xfrm>
            <a:prstGeom prst="rect">
              <a:avLst/>
            </a:prstGeom>
            <a:noFill/>
            <a:ln w="9525">
              <a:noFill/>
              <a:miter lim="800000"/>
              <a:headEnd/>
              <a:tailEnd/>
            </a:ln>
          </p:spPr>
        </p:pic>
      </p:grpSp>
      <p:sp>
        <p:nvSpPr>
          <p:cNvPr id="10" name="TextBox 4"/>
          <p:cNvSpPr txBox="1">
            <a:spLocks noChangeArrowheads="1"/>
          </p:cNvSpPr>
          <p:nvPr/>
        </p:nvSpPr>
        <p:spPr bwMode="auto">
          <a:xfrm>
            <a:off x="685800" y="5181600"/>
            <a:ext cx="4191000" cy="369888"/>
          </a:xfrm>
          <a:prstGeom prst="rect">
            <a:avLst/>
          </a:prstGeom>
          <a:noFill/>
          <a:ln w="9525">
            <a:noFill/>
            <a:miter lim="800000"/>
            <a:headEnd/>
            <a:tailEnd/>
          </a:ln>
        </p:spPr>
        <p:txBody>
          <a:bodyPr>
            <a:spAutoFit/>
          </a:bodyPr>
          <a:lstStyle/>
          <a:p>
            <a:r>
              <a:rPr lang="en-US" b="1" dirty="0">
                <a:solidFill>
                  <a:srgbClr val="00B050"/>
                </a:solidFill>
              </a:rPr>
              <a:t>Opposed Piston Engine</a:t>
            </a:r>
          </a:p>
        </p:txBody>
      </p:sp>
      <p:sp>
        <p:nvSpPr>
          <p:cNvPr id="11" name="TextBox 4"/>
          <p:cNvSpPr txBox="1">
            <a:spLocks noChangeArrowheads="1"/>
          </p:cNvSpPr>
          <p:nvPr/>
        </p:nvSpPr>
        <p:spPr bwMode="auto">
          <a:xfrm>
            <a:off x="5638800" y="5181600"/>
            <a:ext cx="3276600" cy="369888"/>
          </a:xfrm>
          <a:prstGeom prst="rect">
            <a:avLst/>
          </a:prstGeom>
          <a:noFill/>
          <a:ln w="9525">
            <a:noFill/>
            <a:miter lim="800000"/>
            <a:headEnd/>
            <a:tailEnd/>
          </a:ln>
        </p:spPr>
        <p:txBody>
          <a:bodyPr>
            <a:spAutoFit/>
          </a:bodyPr>
          <a:lstStyle/>
          <a:p>
            <a:r>
              <a:rPr lang="en-US" b="1" dirty="0">
                <a:solidFill>
                  <a:srgbClr val="00B050"/>
                </a:solidFill>
              </a:rPr>
              <a:t>Radial Engine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t>Basic Construction of </a:t>
            </a:r>
            <a:r>
              <a:rPr lang="en-US" sz="3200" i="1" dirty="0" smtClean="0">
                <a:solidFill>
                  <a:schemeClr val="accent2">
                    <a:lumMod val="60000"/>
                    <a:lumOff val="40000"/>
                  </a:schemeClr>
                </a:solidFill>
                <a:latin typeface="Arial Black" pitchFamily="34" charset="0"/>
              </a:rPr>
              <a:t>IC Engine</a:t>
            </a:r>
            <a:endParaRPr lang="en-US" sz="3200" i="1" dirty="0">
              <a:solidFill>
                <a:schemeClr val="accent2">
                  <a:lumMod val="60000"/>
                  <a:lumOff val="40000"/>
                </a:schemeClr>
              </a:solidFill>
              <a:latin typeface="Arial Black" pitchFamily="34" charset="0"/>
            </a:endParaRPr>
          </a:p>
        </p:txBody>
      </p:sp>
      <p:pic>
        <p:nvPicPr>
          <p:cNvPr id="4" name="Picture 4" descr="internal-combustion-engine1"/>
          <p:cNvPicPr>
            <a:picLocks noGrp="1" noChangeAspect="1" noChangeArrowheads="1"/>
          </p:cNvPicPr>
          <p:nvPr>
            <p:ph idx="1"/>
          </p:nvPr>
        </p:nvPicPr>
        <p:blipFill>
          <a:blip r:embed="rId2"/>
          <a:srcRect b="3735"/>
          <a:stretch>
            <a:fillRect/>
          </a:stretch>
        </p:blipFill>
        <p:spPr bwMode="auto">
          <a:xfrm>
            <a:off x="1981200" y="1143000"/>
            <a:ext cx="5150754"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B050"/>
                </a:solidFill>
                <a:latin typeface="Algerian" pitchFamily="82" charset="0"/>
              </a:rPr>
              <a:t>Introduction</a:t>
            </a:r>
            <a:endParaRPr lang="en-US" b="1" i="1" dirty="0">
              <a:solidFill>
                <a:srgbClr val="00B050"/>
              </a:solidFill>
              <a:latin typeface="Algerian" pitchFamily="82" charset="0"/>
            </a:endParaRPr>
          </a:p>
        </p:txBody>
      </p:sp>
      <p:sp>
        <p:nvSpPr>
          <p:cNvPr id="3" name="Content Placeholder 2"/>
          <p:cNvSpPr>
            <a:spLocks noGrp="1"/>
          </p:cNvSpPr>
          <p:nvPr>
            <p:ph idx="1"/>
          </p:nvPr>
        </p:nvSpPr>
        <p:spPr>
          <a:xfrm>
            <a:off x="457200" y="1600200"/>
            <a:ext cx="8229600" cy="4724400"/>
          </a:xfrm>
        </p:spPr>
        <p:txBody>
          <a:bodyPr>
            <a:normAutofit/>
          </a:bodyPr>
          <a:lstStyle/>
          <a:p>
            <a:r>
              <a:rPr lang="en-US" sz="2400" dirty="0" smtClean="0"/>
              <a:t>All energy cannot be used as work</a:t>
            </a:r>
          </a:p>
          <a:p>
            <a:r>
              <a:rPr lang="en-US" sz="2400" dirty="0" smtClean="0"/>
              <a:t>Convertibility of energy in to work depends on its availability</a:t>
            </a:r>
          </a:p>
          <a:p>
            <a:pPr>
              <a:buNone/>
            </a:pPr>
            <a:r>
              <a:rPr lang="en-US" sz="2400" dirty="0" smtClean="0"/>
              <a:t>	</a:t>
            </a:r>
            <a:r>
              <a:rPr lang="en-US" sz="2800" b="1" i="1" dirty="0" smtClean="0">
                <a:solidFill>
                  <a:srgbClr val="FF0000"/>
                </a:solidFill>
              </a:rPr>
              <a:t>Thermodynamics</a:t>
            </a:r>
          </a:p>
          <a:p>
            <a:pPr>
              <a:buNone/>
            </a:pPr>
            <a:r>
              <a:rPr lang="en-US" sz="2800" b="1" i="1" dirty="0" smtClean="0">
                <a:solidFill>
                  <a:srgbClr val="FF0000"/>
                </a:solidFill>
              </a:rPr>
              <a:t>Thermo </a:t>
            </a:r>
            <a:r>
              <a:rPr lang="en-US" sz="2800" b="1" i="1" dirty="0" smtClean="0"/>
              <a:t>– Heat</a:t>
            </a:r>
            <a:r>
              <a:rPr lang="en-US" sz="2800" b="1" i="1" dirty="0" smtClean="0">
                <a:solidFill>
                  <a:srgbClr val="FF0000"/>
                </a:solidFill>
              </a:rPr>
              <a:t>		Dynamics </a:t>
            </a:r>
            <a:r>
              <a:rPr lang="en-US" sz="2800" b="1" i="1" dirty="0" smtClean="0"/>
              <a:t>– Power or Motion</a:t>
            </a:r>
          </a:p>
          <a:p>
            <a:r>
              <a:rPr lang="en-US" sz="2400" dirty="0" smtClean="0"/>
              <a:t> Interaction of energy in the form of </a:t>
            </a:r>
            <a:r>
              <a:rPr lang="en-US" sz="2400" dirty="0" smtClean="0">
                <a:solidFill>
                  <a:srgbClr val="FF0000"/>
                </a:solidFill>
              </a:rPr>
              <a:t>Heat</a:t>
            </a:r>
            <a:r>
              <a:rPr lang="en-US" sz="2400" dirty="0" smtClean="0"/>
              <a:t> and </a:t>
            </a:r>
            <a:r>
              <a:rPr lang="en-US" sz="2400" dirty="0" smtClean="0">
                <a:solidFill>
                  <a:srgbClr val="FF0000"/>
                </a:solidFill>
              </a:rPr>
              <a:t>Work</a:t>
            </a:r>
          </a:p>
          <a:p>
            <a:pPr>
              <a:buNone/>
            </a:pPr>
            <a:r>
              <a:rPr lang="en-US" sz="2400" dirty="0" smtClean="0"/>
              <a:t>	Two forms</a:t>
            </a:r>
          </a:p>
          <a:p>
            <a:pPr>
              <a:buFont typeface="+mj-lt"/>
              <a:buAutoNum type="alphaLcParenR"/>
            </a:pPr>
            <a:r>
              <a:rPr lang="en-US" sz="2400" b="1" dirty="0" smtClean="0"/>
              <a:t>Classical Thermodynamics</a:t>
            </a:r>
            <a:r>
              <a:rPr lang="en-US" sz="2400" dirty="0" smtClean="0"/>
              <a:t>: Macrostructure of matter</a:t>
            </a:r>
          </a:p>
          <a:p>
            <a:pPr>
              <a:buNone/>
            </a:pPr>
            <a:r>
              <a:rPr lang="en-US" sz="2400" dirty="0"/>
              <a:t> </a:t>
            </a:r>
            <a:r>
              <a:rPr lang="en-US" sz="2400" dirty="0" smtClean="0"/>
              <a:t>                                                       (Large aggregation of Molecules)</a:t>
            </a:r>
          </a:p>
          <a:p>
            <a:pPr marL="457200" indent="-457200">
              <a:buAutoNum type="alphaLcParenR" startAt="2"/>
            </a:pPr>
            <a:r>
              <a:rPr lang="en-US" sz="2400" b="1" dirty="0" smtClean="0"/>
              <a:t>Statistical Thermodynamics</a:t>
            </a:r>
            <a:r>
              <a:rPr lang="en-US" sz="2400" dirty="0" smtClean="0"/>
              <a:t>: Microstructure of matter</a:t>
            </a:r>
          </a:p>
          <a:p>
            <a:pPr marL="457200" indent="-457200">
              <a:buNone/>
            </a:pPr>
            <a:r>
              <a:rPr lang="en-US" sz="2400" dirty="0"/>
              <a:t> </a:t>
            </a:r>
            <a:r>
              <a:rPr lang="en-US" sz="2400" dirty="0" smtClean="0"/>
              <a:t>                                                           ( Individual Molecules)   </a:t>
            </a: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285750" y="228600"/>
            <a:ext cx="8572500"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104775" y="200025"/>
            <a:ext cx="8934450" cy="6353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07950"/>
            <a:ext cx="9144000" cy="577850"/>
          </a:xfrm>
          <a:prstGeom prst="rect">
            <a:avLst/>
          </a:prstGeom>
          <a:noFill/>
          <a:ln w="9525">
            <a:noFill/>
            <a:miter lim="800000"/>
            <a:headEnd/>
            <a:tailEnd/>
          </a:ln>
        </p:spPr>
        <p:txBody>
          <a:bodyPr anchor="ctr">
            <a:spAutoFit/>
          </a:bodyPr>
          <a:lstStyle/>
          <a:p>
            <a:pPr algn="ctr">
              <a:lnSpc>
                <a:spcPct val="150000"/>
              </a:lnSpc>
            </a:pPr>
            <a:r>
              <a:rPr lang="en-US" sz="2400" b="1" dirty="0">
                <a:solidFill>
                  <a:srgbClr val="A50021"/>
                </a:solidFill>
                <a:latin typeface="Trebuchet MS" pitchFamily="34" charset="0"/>
              </a:rPr>
              <a:t>ENGINE NOMENCLATURE</a:t>
            </a:r>
          </a:p>
        </p:txBody>
      </p:sp>
      <p:pic>
        <p:nvPicPr>
          <p:cNvPr id="5" name="Picture 2"/>
          <p:cNvPicPr>
            <a:picLocks noChangeAspect="1" noChangeArrowheads="1"/>
          </p:cNvPicPr>
          <p:nvPr/>
        </p:nvPicPr>
        <p:blipFill>
          <a:blip r:embed="rId2">
            <a:lum bright="-20000" contrast="40000"/>
          </a:blip>
          <a:srcRect/>
          <a:stretch>
            <a:fillRect/>
          </a:stretch>
        </p:blipFill>
        <p:spPr bwMode="auto">
          <a:xfrm>
            <a:off x="1828800" y="685800"/>
            <a:ext cx="4992673" cy="58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atheesh\Desktop\Untitled.png"/>
          <p:cNvPicPr>
            <a:picLocks noChangeAspect="1" noChangeArrowheads="1"/>
          </p:cNvPicPr>
          <p:nvPr/>
        </p:nvPicPr>
        <p:blipFill>
          <a:blip r:embed="rId2"/>
          <a:srcRect/>
          <a:stretch>
            <a:fillRect/>
          </a:stretch>
        </p:blipFill>
        <p:spPr bwMode="auto">
          <a:xfrm>
            <a:off x="293688" y="966788"/>
            <a:ext cx="8555037" cy="4924425"/>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atheesh\Desktop\4484.jpg"/>
          <p:cNvPicPr>
            <a:picLocks noChangeAspect="1" noChangeArrowheads="1"/>
          </p:cNvPicPr>
          <p:nvPr/>
        </p:nvPicPr>
        <p:blipFill>
          <a:blip r:embed="rId2"/>
          <a:srcRect/>
          <a:stretch>
            <a:fillRect/>
          </a:stretch>
        </p:blipFill>
        <p:spPr bwMode="auto">
          <a:xfrm>
            <a:off x="228600" y="0"/>
            <a:ext cx="3327400" cy="3327400"/>
          </a:xfrm>
          <a:prstGeom prst="rect">
            <a:avLst/>
          </a:prstGeom>
          <a:noFill/>
        </p:spPr>
      </p:pic>
      <p:pic>
        <p:nvPicPr>
          <p:cNvPr id="3075" name="Picture 3" descr="C:\Users\satheesh\Desktop\2mmstroker.jpg"/>
          <p:cNvPicPr>
            <a:picLocks noChangeAspect="1" noChangeArrowheads="1"/>
          </p:cNvPicPr>
          <p:nvPr/>
        </p:nvPicPr>
        <p:blipFill>
          <a:blip r:embed="rId3"/>
          <a:srcRect/>
          <a:stretch>
            <a:fillRect/>
          </a:stretch>
        </p:blipFill>
        <p:spPr bwMode="auto">
          <a:xfrm>
            <a:off x="3810000" y="0"/>
            <a:ext cx="2857500" cy="2857500"/>
          </a:xfrm>
          <a:prstGeom prst="rect">
            <a:avLst/>
          </a:prstGeom>
          <a:noFill/>
        </p:spPr>
      </p:pic>
      <p:pic>
        <p:nvPicPr>
          <p:cNvPr id="3077" name="Picture 5" descr="C:\Users\satheesh\Desktop\engine-pistons-24447833.jpg"/>
          <p:cNvPicPr>
            <a:picLocks noChangeAspect="1" noChangeArrowheads="1"/>
          </p:cNvPicPr>
          <p:nvPr/>
        </p:nvPicPr>
        <p:blipFill>
          <a:blip r:embed="rId4" cstate="print"/>
          <a:srcRect/>
          <a:stretch>
            <a:fillRect/>
          </a:stretch>
        </p:blipFill>
        <p:spPr bwMode="auto">
          <a:xfrm>
            <a:off x="6781800" y="152400"/>
            <a:ext cx="2128250" cy="3308529"/>
          </a:xfrm>
          <a:prstGeom prst="rect">
            <a:avLst/>
          </a:prstGeom>
          <a:noFill/>
        </p:spPr>
      </p:pic>
      <p:pic>
        <p:nvPicPr>
          <p:cNvPr id="3078" name="Picture 6" descr="C:\Users\satheesh\Desktop\download.jpg"/>
          <p:cNvPicPr>
            <a:picLocks noChangeAspect="1" noChangeArrowheads="1"/>
          </p:cNvPicPr>
          <p:nvPr/>
        </p:nvPicPr>
        <p:blipFill>
          <a:blip r:embed="rId5"/>
          <a:srcRect/>
          <a:stretch>
            <a:fillRect/>
          </a:stretch>
        </p:blipFill>
        <p:spPr bwMode="auto">
          <a:xfrm>
            <a:off x="228600" y="4038600"/>
            <a:ext cx="3865775" cy="2590800"/>
          </a:xfrm>
          <a:prstGeom prst="rect">
            <a:avLst/>
          </a:prstGeom>
          <a:noFill/>
        </p:spPr>
      </p:pic>
      <p:pic>
        <p:nvPicPr>
          <p:cNvPr id="3079" name="Picture 7"/>
          <p:cNvPicPr>
            <a:picLocks noChangeAspect="1" noChangeArrowheads="1"/>
          </p:cNvPicPr>
          <p:nvPr/>
        </p:nvPicPr>
        <p:blipFill>
          <a:blip r:embed="rId6" cstate="print"/>
          <a:srcRect/>
          <a:stretch>
            <a:fillRect/>
          </a:stretch>
        </p:blipFill>
        <p:spPr bwMode="auto">
          <a:xfrm>
            <a:off x="4343400" y="4038600"/>
            <a:ext cx="4572000" cy="2571750"/>
          </a:xfrm>
          <a:prstGeom prst="rect">
            <a:avLst/>
          </a:prstGeom>
          <a:noFill/>
          <a:ln w="9525">
            <a:noFill/>
            <a:miter lim="800000"/>
            <a:headEnd/>
            <a:tailEnd/>
          </a:ln>
          <a:effectLst/>
        </p:spPr>
      </p:pic>
      <p:pic>
        <p:nvPicPr>
          <p:cNvPr id="3081" name="Picture 9" descr="C:\Users\satheesh\Desktop\header-part_1_0.png"/>
          <p:cNvPicPr>
            <a:picLocks noChangeAspect="1" noChangeArrowheads="1"/>
          </p:cNvPicPr>
          <p:nvPr/>
        </p:nvPicPr>
        <p:blipFill>
          <a:blip r:embed="rId7"/>
          <a:srcRect/>
          <a:stretch>
            <a:fillRect/>
          </a:stretch>
        </p:blipFill>
        <p:spPr bwMode="auto">
          <a:xfrm>
            <a:off x="1752600" y="2362200"/>
            <a:ext cx="4953000" cy="2341024"/>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4 Stroke Petrol Engine</a:t>
            </a:r>
            <a:endParaRPr lang="en-US" dirty="0">
              <a:solidFill>
                <a:srgbClr val="0070C0"/>
              </a:solidFill>
            </a:endParaRPr>
          </a:p>
        </p:txBody>
      </p:sp>
      <p:pic>
        <p:nvPicPr>
          <p:cNvPr id="1027" name="Picture 3" descr="C:\Users\satheesh\Desktop\pe.png"/>
          <p:cNvPicPr>
            <a:picLocks noChangeAspect="1" noChangeArrowheads="1"/>
          </p:cNvPicPr>
          <p:nvPr/>
        </p:nvPicPr>
        <p:blipFill>
          <a:blip r:embed="rId2"/>
          <a:srcRect/>
          <a:stretch>
            <a:fillRect/>
          </a:stretch>
        </p:blipFill>
        <p:spPr bwMode="auto">
          <a:xfrm>
            <a:off x="152400" y="1447800"/>
            <a:ext cx="8602663" cy="52578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Gopalan College of Engineering_EME\Module 2\Chapter 4\IC Engines\BILL_0002.jpg"/>
          <p:cNvPicPr>
            <a:picLocks noChangeAspect="1" noChangeArrowheads="1"/>
          </p:cNvPicPr>
          <p:nvPr/>
        </p:nvPicPr>
        <p:blipFill>
          <a:blip r:embed="rId2" cstate="print">
            <a:clrChange>
              <a:clrFrom>
                <a:srgbClr val="FFFDF5"/>
              </a:clrFrom>
              <a:clrTo>
                <a:srgbClr val="FFFDF5">
                  <a:alpha val="0"/>
                </a:srgbClr>
              </a:clrTo>
            </a:clrChange>
          </a:blip>
          <a:srcRect/>
          <a:stretch>
            <a:fillRect/>
          </a:stretch>
        </p:blipFill>
        <p:spPr bwMode="auto">
          <a:xfrm>
            <a:off x="228600" y="1"/>
            <a:ext cx="8915400" cy="3276599"/>
          </a:xfrm>
          <a:prstGeom prst="rect">
            <a:avLst/>
          </a:prstGeom>
          <a:noFill/>
        </p:spPr>
      </p:pic>
      <p:pic>
        <p:nvPicPr>
          <p:cNvPr id="2052" name="Picture 4" descr="C:\Users\satheesh\Desktop\4-stroke-petrol-engine-diagram-engine-diagram-image-about-four-stroke-engine-cycle-diagram-four.gif"/>
          <p:cNvPicPr>
            <a:picLocks noChangeAspect="1" noChangeArrowheads="1"/>
          </p:cNvPicPr>
          <p:nvPr/>
        </p:nvPicPr>
        <p:blipFill>
          <a:blip r:embed="rId3"/>
          <a:srcRect/>
          <a:stretch>
            <a:fillRect/>
          </a:stretch>
        </p:blipFill>
        <p:spPr bwMode="auto">
          <a:xfrm>
            <a:off x="0" y="3352800"/>
            <a:ext cx="9144000" cy="35052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1"/>
            <a:ext cx="8229600" cy="762000"/>
          </a:xfrm>
        </p:spPr>
        <p:txBody>
          <a:bodyPr/>
          <a:lstStyle/>
          <a:p>
            <a:pPr marL="514350" indent="-514350" algn="ctr">
              <a:buFont typeface="+mj-lt"/>
              <a:buAutoNum type="arabicPeriod"/>
            </a:pPr>
            <a:r>
              <a:rPr lang="en-US" sz="4000" dirty="0" smtClean="0">
                <a:solidFill>
                  <a:srgbClr val="00B0F0"/>
                </a:solidFill>
              </a:rPr>
              <a:t>Suction Stroke</a:t>
            </a:r>
          </a:p>
          <a:p>
            <a:endParaRPr lang="en-US" dirty="0"/>
          </a:p>
        </p:txBody>
      </p:sp>
      <p:pic>
        <p:nvPicPr>
          <p:cNvPr id="3075" name="Picture 3" descr="C:\Users\satheesh\Desktop\ss.png"/>
          <p:cNvPicPr>
            <a:picLocks noChangeAspect="1" noChangeArrowheads="1"/>
          </p:cNvPicPr>
          <p:nvPr/>
        </p:nvPicPr>
        <p:blipFill>
          <a:blip r:embed="rId2"/>
          <a:srcRect/>
          <a:stretch>
            <a:fillRect/>
          </a:stretch>
        </p:blipFill>
        <p:spPr bwMode="auto">
          <a:xfrm>
            <a:off x="228600" y="1143000"/>
            <a:ext cx="8526463" cy="2505075"/>
          </a:xfrm>
          <a:prstGeom prst="rect">
            <a:avLst/>
          </a:prstGeom>
          <a:noFill/>
        </p:spPr>
      </p:pic>
      <p:pic>
        <p:nvPicPr>
          <p:cNvPr id="3076" name="Picture 4" descr="C:\Users\satheesh\Desktop\Screenshot_4.jpg"/>
          <p:cNvPicPr>
            <a:picLocks noChangeAspect="1" noChangeArrowheads="1"/>
          </p:cNvPicPr>
          <p:nvPr/>
        </p:nvPicPr>
        <p:blipFill>
          <a:blip r:embed="rId3"/>
          <a:srcRect/>
          <a:stretch>
            <a:fillRect/>
          </a:stretch>
        </p:blipFill>
        <p:spPr bwMode="auto">
          <a:xfrm>
            <a:off x="838200" y="3581400"/>
            <a:ext cx="2133600" cy="3076575"/>
          </a:xfrm>
          <a:prstGeom prst="rect">
            <a:avLst/>
          </a:prstGeom>
          <a:noFill/>
        </p:spPr>
      </p:pic>
      <p:pic>
        <p:nvPicPr>
          <p:cNvPr id="3077" name="Picture 5" descr="C:\Users\satheesh\Desktop\4-stroke-petrol-engine-pv-diagram-report-on-i-c-engines-regarding-for-well-include.gif"/>
          <p:cNvPicPr>
            <a:picLocks noChangeAspect="1" noChangeArrowheads="1"/>
          </p:cNvPicPr>
          <p:nvPr/>
        </p:nvPicPr>
        <p:blipFill>
          <a:blip r:embed="rId4"/>
          <a:srcRect/>
          <a:stretch>
            <a:fillRect/>
          </a:stretch>
        </p:blipFill>
        <p:spPr bwMode="auto">
          <a:xfrm>
            <a:off x="3276600" y="3733800"/>
            <a:ext cx="5670550" cy="295275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2. Compression Stroke</a:t>
            </a:r>
            <a:endParaRPr lang="en-US" dirty="0">
              <a:solidFill>
                <a:srgbClr val="FF0000"/>
              </a:solidFill>
            </a:endParaRPr>
          </a:p>
        </p:txBody>
      </p:sp>
      <p:pic>
        <p:nvPicPr>
          <p:cNvPr id="4098" name="Picture 2" descr="C:\Users\satheesh\Desktop\cs.png"/>
          <p:cNvPicPr>
            <a:picLocks noGrp="1" noChangeAspect="1" noChangeArrowheads="1"/>
          </p:cNvPicPr>
          <p:nvPr>
            <p:ph idx="1"/>
          </p:nvPr>
        </p:nvPicPr>
        <p:blipFill>
          <a:blip r:embed="rId2"/>
          <a:srcRect/>
          <a:stretch>
            <a:fillRect/>
          </a:stretch>
        </p:blipFill>
        <p:spPr bwMode="auto">
          <a:xfrm>
            <a:off x="304800" y="1295400"/>
            <a:ext cx="8229600" cy="2943160"/>
          </a:xfrm>
          <a:prstGeom prst="rect">
            <a:avLst/>
          </a:prstGeom>
          <a:noFill/>
        </p:spPr>
      </p:pic>
      <p:pic>
        <p:nvPicPr>
          <p:cNvPr id="4099" name="Picture 3" descr="C:\Users\satheesh\Desktop\Screenshot_4 - Copy (2).jpg"/>
          <p:cNvPicPr>
            <a:picLocks noChangeAspect="1" noChangeArrowheads="1"/>
          </p:cNvPicPr>
          <p:nvPr/>
        </p:nvPicPr>
        <p:blipFill>
          <a:blip r:embed="rId3"/>
          <a:srcRect/>
          <a:stretch>
            <a:fillRect/>
          </a:stretch>
        </p:blipFill>
        <p:spPr bwMode="auto">
          <a:xfrm>
            <a:off x="1981200" y="3733801"/>
            <a:ext cx="2209800" cy="3124200"/>
          </a:xfrm>
          <a:prstGeom prst="rect">
            <a:avLst/>
          </a:prstGeom>
          <a:noFill/>
        </p:spPr>
      </p:pic>
      <p:pic>
        <p:nvPicPr>
          <p:cNvPr id="6" name="Picture 5" descr="C:\Users\satheesh\Desktop\4-stroke-petrol-engine-pv-diagram-report-on-i-c-engines-regarding-for-well-include.gif"/>
          <p:cNvPicPr>
            <a:picLocks noChangeAspect="1" noChangeArrowheads="1"/>
          </p:cNvPicPr>
          <p:nvPr/>
        </p:nvPicPr>
        <p:blipFill>
          <a:blip r:embed="rId4"/>
          <a:srcRect/>
          <a:stretch>
            <a:fillRect/>
          </a:stretch>
        </p:blipFill>
        <p:spPr bwMode="auto">
          <a:xfrm>
            <a:off x="4191000" y="3905250"/>
            <a:ext cx="4603750" cy="295275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50"/>
                </a:solidFill>
              </a:rPr>
              <a:t>3. Expansion/working/power Stroke</a:t>
            </a:r>
            <a:endParaRPr lang="en-US" dirty="0">
              <a:solidFill>
                <a:srgbClr val="00B050"/>
              </a:solidFill>
            </a:endParaRPr>
          </a:p>
        </p:txBody>
      </p:sp>
      <p:pic>
        <p:nvPicPr>
          <p:cNvPr id="5122" name="Picture 2" descr="C:\Users\satheesh\Desktop\cs.png"/>
          <p:cNvPicPr>
            <a:picLocks noChangeAspect="1" noChangeArrowheads="1"/>
          </p:cNvPicPr>
          <p:nvPr/>
        </p:nvPicPr>
        <p:blipFill>
          <a:blip r:embed="rId2"/>
          <a:srcRect/>
          <a:stretch>
            <a:fillRect/>
          </a:stretch>
        </p:blipFill>
        <p:spPr bwMode="auto">
          <a:xfrm>
            <a:off x="304800" y="1295400"/>
            <a:ext cx="8383587" cy="1828800"/>
          </a:xfrm>
          <a:prstGeom prst="rect">
            <a:avLst/>
          </a:prstGeom>
          <a:noFill/>
        </p:spPr>
      </p:pic>
      <p:pic>
        <p:nvPicPr>
          <p:cNvPr id="5123" name="Picture 3" descr="C:\Users\satheesh\Desktop\Screenshot_4 - Copy.jpg"/>
          <p:cNvPicPr>
            <a:picLocks noChangeAspect="1" noChangeArrowheads="1"/>
          </p:cNvPicPr>
          <p:nvPr/>
        </p:nvPicPr>
        <p:blipFill>
          <a:blip r:embed="rId3"/>
          <a:srcRect/>
          <a:stretch>
            <a:fillRect/>
          </a:stretch>
        </p:blipFill>
        <p:spPr bwMode="auto">
          <a:xfrm>
            <a:off x="914400" y="2892214"/>
            <a:ext cx="2209800" cy="3891704"/>
          </a:xfrm>
          <a:prstGeom prst="rect">
            <a:avLst/>
          </a:prstGeom>
          <a:noFill/>
        </p:spPr>
      </p:pic>
      <p:pic>
        <p:nvPicPr>
          <p:cNvPr id="6" name="Picture 5" descr="C:\Users\satheesh\Desktop\4-stroke-petrol-engine-pv-diagram-report-on-i-c-engines-regarding-for-well-include.gif"/>
          <p:cNvPicPr>
            <a:picLocks noChangeAspect="1" noChangeArrowheads="1"/>
          </p:cNvPicPr>
          <p:nvPr/>
        </p:nvPicPr>
        <p:blipFill>
          <a:blip r:embed="rId4"/>
          <a:srcRect/>
          <a:stretch>
            <a:fillRect/>
          </a:stretch>
        </p:blipFill>
        <p:spPr bwMode="auto">
          <a:xfrm>
            <a:off x="3657600" y="3352800"/>
            <a:ext cx="4603750" cy="295275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smtClean="0">
                <a:solidFill>
                  <a:schemeClr val="accent3">
                    <a:lumMod val="50000"/>
                  </a:schemeClr>
                </a:solidFill>
                <a:latin typeface="Arial Black" pitchFamily="34" charset="0"/>
              </a:rPr>
              <a:t>Terminologies used in Thermodynamics</a:t>
            </a:r>
            <a:endParaRPr lang="en-US" sz="2800" i="1" dirty="0">
              <a:solidFill>
                <a:schemeClr val="accent3">
                  <a:lumMod val="50000"/>
                </a:schemeClr>
              </a:solidFill>
              <a:latin typeface="Arial Black" pitchFamily="34" charset="0"/>
            </a:endParaRPr>
          </a:p>
        </p:txBody>
      </p:sp>
      <p:sp>
        <p:nvSpPr>
          <p:cNvPr id="3" name="Content Placeholder 2"/>
          <p:cNvSpPr>
            <a:spLocks noGrp="1"/>
          </p:cNvSpPr>
          <p:nvPr>
            <p:ph idx="1"/>
          </p:nvPr>
        </p:nvSpPr>
        <p:spPr>
          <a:xfrm>
            <a:off x="152400" y="2438400"/>
            <a:ext cx="8763000" cy="3687763"/>
          </a:xfrm>
        </p:spPr>
        <p:txBody>
          <a:bodyPr>
            <a:normAutofit/>
          </a:bodyPr>
          <a:lstStyle/>
          <a:p>
            <a:pPr>
              <a:buNone/>
            </a:pPr>
            <a:r>
              <a:rPr lang="en-US" sz="1800" dirty="0" smtClean="0"/>
              <a:t>        It is the field of thermal engineering that studies the properties of system that have a temperature and involve the laws that govern the conversion of energy from one form to another, the direction in which heat will flow, and the availability of energy to do work.</a:t>
            </a:r>
            <a:endParaRPr lang="en-US" sz="1800" dirty="0"/>
          </a:p>
        </p:txBody>
      </p:sp>
      <p:pic>
        <p:nvPicPr>
          <p:cNvPr id="1027" name="Picture 3" descr="C:\Users\satheesh\Desktop\Untitled.png"/>
          <p:cNvPicPr>
            <a:picLocks noChangeAspect="1" noChangeArrowheads="1"/>
          </p:cNvPicPr>
          <p:nvPr/>
        </p:nvPicPr>
        <p:blipFill>
          <a:blip r:embed="rId2"/>
          <a:srcRect/>
          <a:stretch>
            <a:fillRect/>
          </a:stretch>
        </p:blipFill>
        <p:spPr bwMode="auto">
          <a:xfrm>
            <a:off x="228600" y="1143000"/>
            <a:ext cx="5014913" cy="1404937"/>
          </a:xfrm>
          <a:prstGeom prst="rect">
            <a:avLst/>
          </a:prstGeom>
          <a:noFill/>
        </p:spPr>
      </p:pic>
      <p:pic>
        <p:nvPicPr>
          <p:cNvPr id="1028" name="Picture 4" descr="C:\Users\satheesh\Desktop\download.jpg"/>
          <p:cNvPicPr>
            <a:picLocks noChangeAspect="1" noChangeArrowheads="1"/>
          </p:cNvPicPr>
          <p:nvPr/>
        </p:nvPicPr>
        <p:blipFill>
          <a:blip r:embed="rId3"/>
          <a:srcRect/>
          <a:stretch>
            <a:fillRect/>
          </a:stretch>
        </p:blipFill>
        <p:spPr bwMode="auto">
          <a:xfrm>
            <a:off x="1447800" y="3962400"/>
            <a:ext cx="5867400" cy="24384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lumOff val="50000"/>
                  </a:schemeClr>
                </a:solidFill>
              </a:rPr>
              <a:t>4. Exhaust Stroke </a:t>
            </a:r>
            <a:endParaRPr lang="en-US" dirty="0">
              <a:solidFill>
                <a:schemeClr val="tx1">
                  <a:lumMod val="50000"/>
                  <a:lumOff val="50000"/>
                </a:schemeClr>
              </a:solidFill>
            </a:endParaRPr>
          </a:p>
        </p:txBody>
      </p:sp>
      <p:pic>
        <p:nvPicPr>
          <p:cNvPr id="6146" name="Picture 2" descr="C:\Users\satheesh\Desktop\es.png"/>
          <p:cNvPicPr>
            <a:picLocks noGrp="1" noChangeAspect="1" noChangeArrowheads="1"/>
          </p:cNvPicPr>
          <p:nvPr>
            <p:ph idx="1"/>
          </p:nvPr>
        </p:nvPicPr>
        <p:blipFill>
          <a:blip r:embed="rId2"/>
          <a:srcRect/>
          <a:stretch>
            <a:fillRect/>
          </a:stretch>
        </p:blipFill>
        <p:spPr bwMode="auto">
          <a:xfrm>
            <a:off x="304800" y="1524000"/>
            <a:ext cx="8229600" cy="1474237"/>
          </a:xfrm>
          <a:prstGeom prst="rect">
            <a:avLst/>
          </a:prstGeom>
          <a:noFill/>
        </p:spPr>
      </p:pic>
      <p:pic>
        <p:nvPicPr>
          <p:cNvPr id="6147" name="Picture 3" descr="C:\Users\satheesh\Desktop\Screenshot_4 - Copy (3).jpg"/>
          <p:cNvPicPr>
            <a:picLocks noChangeAspect="1" noChangeArrowheads="1"/>
          </p:cNvPicPr>
          <p:nvPr/>
        </p:nvPicPr>
        <p:blipFill>
          <a:blip r:embed="rId3"/>
          <a:srcRect/>
          <a:stretch>
            <a:fillRect/>
          </a:stretch>
        </p:blipFill>
        <p:spPr bwMode="auto">
          <a:xfrm>
            <a:off x="1143000" y="2971800"/>
            <a:ext cx="1828800" cy="3809029"/>
          </a:xfrm>
          <a:prstGeom prst="rect">
            <a:avLst/>
          </a:prstGeom>
          <a:noFill/>
        </p:spPr>
      </p:pic>
      <p:pic>
        <p:nvPicPr>
          <p:cNvPr id="6" name="Picture 5" descr="C:\Users\satheesh\Desktop\4-stroke-petrol-engine-pv-diagram-report-on-i-c-engines-regarding-for-well-include.gif"/>
          <p:cNvPicPr>
            <a:picLocks noChangeAspect="1" noChangeArrowheads="1"/>
          </p:cNvPicPr>
          <p:nvPr/>
        </p:nvPicPr>
        <p:blipFill>
          <a:blip r:embed="rId4"/>
          <a:srcRect/>
          <a:stretch>
            <a:fillRect/>
          </a:stretch>
        </p:blipFill>
        <p:spPr bwMode="auto">
          <a:xfrm>
            <a:off x="3657600" y="3352800"/>
            <a:ext cx="4603750" cy="295275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Arial Black" pitchFamily="34" charset="0"/>
              </a:rPr>
              <a:t>4 Stroke Diesel Engine</a:t>
            </a:r>
            <a:endParaRPr lang="en-US" dirty="0">
              <a:solidFill>
                <a:srgbClr val="FFC000"/>
              </a:solidFill>
              <a:latin typeface="Arial Black" pitchFamily="34" charset="0"/>
            </a:endParaRPr>
          </a:p>
        </p:txBody>
      </p:sp>
      <p:pic>
        <p:nvPicPr>
          <p:cNvPr id="7170" name="Picture 2" descr="C:\Users\satheesh\Desktop\es.png"/>
          <p:cNvPicPr>
            <a:picLocks noGrp="1" noChangeAspect="1" noChangeArrowheads="1"/>
          </p:cNvPicPr>
          <p:nvPr>
            <p:ph idx="1"/>
          </p:nvPr>
        </p:nvPicPr>
        <p:blipFill>
          <a:blip r:embed="rId2"/>
          <a:srcRect/>
          <a:stretch>
            <a:fillRect/>
          </a:stretch>
        </p:blipFill>
        <p:spPr bwMode="auto">
          <a:xfrm>
            <a:off x="685800" y="1371600"/>
            <a:ext cx="8000999" cy="5299601"/>
          </a:xfrm>
          <a:prstGeom prst="rect">
            <a:avLst/>
          </a:prstGeom>
          <a:noFill/>
        </p:spPr>
      </p:pic>
      <p:pic>
        <p:nvPicPr>
          <p:cNvPr id="7171" name="Picture 3" descr="C:\Users\satheesh\Desktop\main-qimg-7b5e5bcb7a12bf04d157958515455779.gif"/>
          <p:cNvPicPr>
            <a:picLocks noChangeAspect="1" noChangeArrowheads="1"/>
          </p:cNvPicPr>
          <p:nvPr/>
        </p:nvPicPr>
        <p:blipFill>
          <a:blip r:embed="rId3"/>
          <a:srcRect/>
          <a:stretch>
            <a:fillRect/>
          </a:stretch>
        </p:blipFill>
        <p:spPr bwMode="auto">
          <a:xfrm>
            <a:off x="4038600" y="3352800"/>
            <a:ext cx="3657600" cy="3286125"/>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atheesh\Desktop\ds.png"/>
          <p:cNvPicPr>
            <a:picLocks noChangeAspect="1" noChangeArrowheads="1"/>
          </p:cNvPicPr>
          <p:nvPr/>
        </p:nvPicPr>
        <p:blipFill>
          <a:blip r:embed="rId2"/>
          <a:srcRect/>
          <a:stretch>
            <a:fillRect/>
          </a:stretch>
        </p:blipFill>
        <p:spPr bwMode="auto">
          <a:xfrm>
            <a:off x="174625" y="228601"/>
            <a:ext cx="8923034" cy="2895600"/>
          </a:xfrm>
          <a:prstGeom prst="rect">
            <a:avLst/>
          </a:prstGeom>
          <a:noFill/>
        </p:spPr>
      </p:pic>
      <p:pic>
        <p:nvPicPr>
          <p:cNvPr id="8195" name="Picture 3" descr="C:\Users\satheesh\Desktop\4stroke-diesel-engine-7-638.jpg"/>
          <p:cNvPicPr>
            <a:picLocks noChangeAspect="1" noChangeArrowheads="1"/>
          </p:cNvPicPr>
          <p:nvPr/>
        </p:nvPicPr>
        <p:blipFill>
          <a:blip r:embed="rId3"/>
          <a:srcRect/>
          <a:stretch>
            <a:fillRect/>
          </a:stretch>
        </p:blipFill>
        <p:spPr bwMode="auto">
          <a:xfrm>
            <a:off x="304800" y="3200400"/>
            <a:ext cx="8839200" cy="36576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1. Suction Stroke</a:t>
            </a:r>
            <a:endParaRPr lang="en-US" dirty="0">
              <a:solidFill>
                <a:srgbClr val="00B0F0"/>
              </a:solidFill>
            </a:endParaRPr>
          </a:p>
        </p:txBody>
      </p:sp>
      <p:pic>
        <p:nvPicPr>
          <p:cNvPr id="4" name="Picture 3" descr="C:\Users\satheesh\Desktop\de.png"/>
          <p:cNvPicPr>
            <a:picLocks noChangeAspect="1" noChangeArrowheads="1"/>
          </p:cNvPicPr>
          <p:nvPr/>
        </p:nvPicPr>
        <p:blipFill>
          <a:blip r:embed="rId2"/>
          <a:srcRect/>
          <a:stretch>
            <a:fillRect/>
          </a:stretch>
        </p:blipFill>
        <p:spPr bwMode="auto">
          <a:xfrm>
            <a:off x="381000" y="1295400"/>
            <a:ext cx="8164513" cy="3048000"/>
          </a:xfrm>
          <a:prstGeom prst="rect">
            <a:avLst/>
          </a:prstGeom>
          <a:noFill/>
        </p:spPr>
      </p:pic>
      <p:pic>
        <p:nvPicPr>
          <p:cNvPr id="10242" name="Picture 2" descr="C:\Users\satheesh\Desktop\4stroke-diesel-engine-7-638 - Copy.jpg"/>
          <p:cNvPicPr>
            <a:picLocks noChangeAspect="1" noChangeArrowheads="1"/>
          </p:cNvPicPr>
          <p:nvPr/>
        </p:nvPicPr>
        <p:blipFill>
          <a:blip r:embed="rId3"/>
          <a:srcRect/>
          <a:stretch>
            <a:fillRect/>
          </a:stretch>
        </p:blipFill>
        <p:spPr bwMode="auto">
          <a:xfrm>
            <a:off x="1371600" y="3641333"/>
            <a:ext cx="1828800" cy="2988067"/>
          </a:xfrm>
          <a:prstGeom prst="rect">
            <a:avLst/>
          </a:prstGeom>
          <a:noFill/>
        </p:spPr>
      </p:pic>
      <p:pic>
        <p:nvPicPr>
          <p:cNvPr id="6" name="Picture 3" descr="C:\Users\satheesh\Desktop\main-qimg-7b5e5bcb7a12bf04d157958515455779.gif"/>
          <p:cNvPicPr>
            <a:picLocks noChangeAspect="1" noChangeArrowheads="1"/>
          </p:cNvPicPr>
          <p:nvPr/>
        </p:nvPicPr>
        <p:blipFill>
          <a:blip r:embed="rId4"/>
          <a:srcRect/>
          <a:stretch>
            <a:fillRect/>
          </a:stretch>
        </p:blipFill>
        <p:spPr bwMode="auto">
          <a:xfrm>
            <a:off x="4800600" y="3845719"/>
            <a:ext cx="3352800" cy="3012281"/>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2. Compression stroke</a:t>
            </a:r>
            <a:endParaRPr lang="en-US" dirty="0">
              <a:solidFill>
                <a:srgbClr val="FF0000"/>
              </a:solidFill>
            </a:endParaRPr>
          </a:p>
        </p:txBody>
      </p:sp>
      <p:pic>
        <p:nvPicPr>
          <p:cNvPr id="11266" name="Picture 2" descr="C:\Users\satheesh\Desktop\de.png"/>
          <p:cNvPicPr>
            <a:picLocks noGrp="1" noChangeAspect="1" noChangeArrowheads="1"/>
          </p:cNvPicPr>
          <p:nvPr>
            <p:ph idx="1"/>
          </p:nvPr>
        </p:nvPicPr>
        <p:blipFill>
          <a:blip r:embed="rId2"/>
          <a:srcRect/>
          <a:stretch>
            <a:fillRect/>
          </a:stretch>
        </p:blipFill>
        <p:spPr bwMode="auto">
          <a:xfrm>
            <a:off x="228600" y="1371600"/>
            <a:ext cx="8221223" cy="2514600"/>
          </a:xfrm>
          <a:prstGeom prst="rect">
            <a:avLst/>
          </a:prstGeom>
          <a:noFill/>
        </p:spPr>
      </p:pic>
      <p:pic>
        <p:nvPicPr>
          <p:cNvPr id="11267" name="Picture 3" descr="C:\Users\satheesh\Desktop\4stroke-diesel-engine-7-638.jpg"/>
          <p:cNvPicPr>
            <a:picLocks noChangeAspect="1" noChangeArrowheads="1"/>
          </p:cNvPicPr>
          <p:nvPr/>
        </p:nvPicPr>
        <p:blipFill>
          <a:blip r:embed="rId3"/>
          <a:srcRect/>
          <a:stretch>
            <a:fillRect/>
          </a:stretch>
        </p:blipFill>
        <p:spPr bwMode="auto">
          <a:xfrm>
            <a:off x="1752600" y="3429000"/>
            <a:ext cx="2514600" cy="3429000"/>
          </a:xfrm>
          <a:prstGeom prst="rect">
            <a:avLst/>
          </a:prstGeom>
          <a:noFill/>
        </p:spPr>
      </p:pic>
      <p:pic>
        <p:nvPicPr>
          <p:cNvPr id="6" name="Picture 3" descr="C:\Users\satheesh\Desktop\main-qimg-7b5e5bcb7a12bf04d157958515455779.gif"/>
          <p:cNvPicPr>
            <a:picLocks noChangeAspect="1" noChangeArrowheads="1"/>
          </p:cNvPicPr>
          <p:nvPr/>
        </p:nvPicPr>
        <p:blipFill>
          <a:blip r:embed="rId4"/>
          <a:srcRect/>
          <a:stretch>
            <a:fillRect/>
          </a:stretch>
        </p:blipFill>
        <p:spPr bwMode="auto">
          <a:xfrm>
            <a:off x="4724400" y="3581400"/>
            <a:ext cx="3352800" cy="3012281"/>
          </a:xfrm>
          <a:prstGeom prst="rect">
            <a:avLst/>
          </a:prstGeom>
          <a:noFill/>
        </p:spPr>
      </p:pic>
      <p:pic>
        <p:nvPicPr>
          <p:cNvPr id="11268" name="Picture 4" descr="C:\Users\satheesh\Desktop\de.png"/>
          <p:cNvPicPr>
            <a:picLocks noChangeAspect="1" noChangeArrowheads="1"/>
          </p:cNvPicPr>
          <p:nvPr/>
        </p:nvPicPr>
        <p:blipFill>
          <a:blip r:embed="rId5"/>
          <a:srcRect/>
          <a:stretch>
            <a:fillRect/>
          </a:stretch>
        </p:blipFill>
        <p:spPr bwMode="auto">
          <a:xfrm>
            <a:off x="6019801" y="3124200"/>
            <a:ext cx="2693194" cy="304800"/>
          </a:xfrm>
          <a:prstGeom prst="rect">
            <a:avLst/>
          </a:prstGeom>
          <a:noFill/>
        </p:spPr>
      </p:pic>
      <p:pic>
        <p:nvPicPr>
          <p:cNvPr id="11269" name="Picture 5" descr="C:\Users\satheesh\Desktop\de.png"/>
          <p:cNvPicPr>
            <a:picLocks noChangeAspect="1" noChangeArrowheads="1"/>
          </p:cNvPicPr>
          <p:nvPr/>
        </p:nvPicPr>
        <p:blipFill>
          <a:blip r:embed="rId5"/>
          <a:srcRect/>
          <a:stretch>
            <a:fillRect/>
          </a:stretch>
        </p:blipFill>
        <p:spPr bwMode="auto">
          <a:xfrm>
            <a:off x="381000" y="3505200"/>
            <a:ext cx="1795454" cy="309561"/>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92D050"/>
                </a:solidFill>
              </a:rPr>
              <a:t>3. Power/Expansion/working Stroke </a:t>
            </a:r>
            <a:endParaRPr lang="en-US" dirty="0">
              <a:solidFill>
                <a:srgbClr val="92D050"/>
              </a:solidFill>
            </a:endParaRPr>
          </a:p>
        </p:txBody>
      </p:sp>
      <p:pic>
        <p:nvPicPr>
          <p:cNvPr id="12290" name="Picture 2" descr="C:\Users\satheesh\Desktop\eee.png"/>
          <p:cNvPicPr>
            <a:picLocks noChangeAspect="1" noChangeArrowheads="1"/>
          </p:cNvPicPr>
          <p:nvPr/>
        </p:nvPicPr>
        <p:blipFill>
          <a:blip r:embed="rId2"/>
          <a:srcRect/>
          <a:stretch>
            <a:fillRect/>
          </a:stretch>
        </p:blipFill>
        <p:spPr bwMode="auto">
          <a:xfrm>
            <a:off x="381000" y="1143001"/>
            <a:ext cx="8316913" cy="2438400"/>
          </a:xfrm>
          <a:prstGeom prst="rect">
            <a:avLst/>
          </a:prstGeom>
          <a:noFill/>
        </p:spPr>
      </p:pic>
      <p:pic>
        <p:nvPicPr>
          <p:cNvPr id="12291" name="Picture 3" descr="C:\Users\satheesh\Desktop\4stroke-diesel-engine-7-638 - Copy (2).jpg"/>
          <p:cNvPicPr>
            <a:picLocks noChangeAspect="1" noChangeArrowheads="1"/>
          </p:cNvPicPr>
          <p:nvPr/>
        </p:nvPicPr>
        <p:blipFill>
          <a:blip r:embed="rId3"/>
          <a:srcRect/>
          <a:stretch>
            <a:fillRect/>
          </a:stretch>
        </p:blipFill>
        <p:spPr bwMode="auto">
          <a:xfrm>
            <a:off x="1143000" y="3581400"/>
            <a:ext cx="2209800" cy="3277402"/>
          </a:xfrm>
          <a:prstGeom prst="rect">
            <a:avLst/>
          </a:prstGeom>
          <a:noFill/>
        </p:spPr>
      </p:pic>
      <p:pic>
        <p:nvPicPr>
          <p:cNvPr id="6" name="Picture 3" descr="C:\Users\satheesh\Desktop\main-qimg-7b5e5bcb7a12bf04d157958515455779.gif"/>
          <p:cNvPicPr>
            <a:picLocks noChangeAspect="1" noChangeArrowheads="1"/>
          </p:cNvPicPr>
          <p:nvPr/>
        </p:nvPicPr>
        <p:blipFill>
          <a:blip r:embed="rId4"/>
          <a:srcRect/>
          <a:stretch>
            <a:fillRect/>
          </a:stretch>
        </p:blipFill>
        <p:spPr bwMode="auto">
          <a:xfrm>
            <a:off x="4724400" y="3581400"/>
            <a:ext cx="3352800" cy="3012281"/>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lumOff val="50000"/>
                  </a:schemeClr>
                </a:solidFill>
              </a:rPr>
              <a:t>4. Exhaust Stroke</a:t>
            </a:r>
            <a:endParaRPr lang="en-US" dirty="0">
              <a:solidFill>
                <a:schemeClr val="tx1">
                  <a:lumMod val="50000"/>
                  <a:lumOff val="50000"/>
                </a:schemeClr>
              </a:solidFill>
            </a:endParaRPr>
          </a:p>
        </p:txBody>
      </p:sp>
      <p:pic>
        <p:nvPicPr>
          <p:cNvPr id="13315" name="Picture 3" descr="C:\Users\satheesh\Desktop\eee.png"/>
          <p:cNvPicPr>
            <a:picLocks noChangeAspect="1" noChangeArrowheads="1"/>
          </p:cNvPicPr>
          <p:nvPr/>
        </p:nvPicPr>
        <p:blipFill>
          <a:blip r:embed="rId2"/>
          <a:srcRect/>
          <a:stretch>
            <a:fillRect/>
          </a:stretch>
        </p:blipFill>
        <p:spPr bwMode="auto">
          <a:xfrm>
            <a:off x="304800" y="1371600"/>
            <a:ext cx="8459787" cy="2447925"/>
          </a:xfrm>
          <a:prstGeom prst="rect">
            <a:avLst/>
          </a:prstGeom>
          <a:noFill/>
        </p:spPr>
      </p:pic>
      <p:pic>
        <p:nvPicPr>
          <p:cNvPr id="13316" name="Picture 4" descr="C:\Users\satheesh\Desktop\4stroke-diesel-engine-7-638 - Copy (3).jpg"/>
          <p:cNvPicPr>
            <a:picLocks noChangeAspect="1" noChangeArrowheads="1"/>
          </p:cNvPicPr>
          <p:nvPr/>
        </p:nvPicPr>
        <p:blipFill>
          <a:blip r:embed="rId3"/>
          <a:srcRect/>
          <a:stretch>
            <a:fillRect/>
          </a:stretch>
        </p:blipFill>
        <p:spPr bwMode="auto">
          <a:xfrm>
            <a:off x="1981200" y="3663033"/>
            <a:ext cx="2133600" cy="3194967"/>
          </a:xfrm>
          <a:prstGeom prst="rect">
            <a:avLst/>
          </a:prstGeom>
          <a:noFill/>
        </p:spPr>
      </p:pic>
      <p:pic>
        <p:nvPicPr>
          <p:cNvPr id="8" name="Picture 3" descr="C:\Users\satheesh\Desktop\main-qimg-7b5e5bcb7a12bf04d157958515455779.gif"/>
          <p:cNvPicPr>
            <a:picLocks noChangeAspect="1" noChangeArrowheads="1"/>
          </p:cNvPicPr>
          <p:nvPr/>
        </p:nvPicPr>
        <p:blipFill>
          <a:blip r:embed="rId4"/>
          <a:srcRect/>
          <a:stretch>
            <a:fillRect/>
          </a:stretch>
        </p:blipFill>
        <p:spPr bwMode="auto">
          <a:xfrm>
            <a:off x="4724400" y="3581400"/>
            <a:ext cx="3352800" cy="3012281"/>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latin typeface="Agency FB" pitchFamily="34" charset="0"/>
              </a:rPr>
              <a:t>2 Stroke Petrol Engine</a:t>
            </a:r>
            <a:endParaRPr lang="en-US" dirty="0">
              <a:solidFill>
                <a:srgbClr val="002060"/>
              </a:solidFill>
              <a:latin typeface="Agency FB" pitchFamily="34" charset="0"/>
            </a:endParaRPr>
          </a:p>
        </p:txBody>
      </p:sp>
      <p:pic>
        <p:nvPicPr>
          <p:cNvPr id="1026" name="Picture 2" descr="C:\Users\satheesh\Desktop\2s.png"/>
          <p:cNvPicPr>
            <a:picLocks noChangeAspect="1" noChangeArrowheads="1"/>
          </p:cNvPicPr>
          <p:nvPr/>
        </p:nvPicPr>
        <p:blipFill>
          <a:blip r:embed="rId2"/>
          <a:srcRect/>
          <a:stretch>
            <a:fillRect/>
          </a:stretch>
        </p:blipFill>
        <p:spPr bwMode="auto">
          <a:xfrm>
            <a:off x="1143000" y="1295400"/>
            <a:ext cx="7312527" cy="512445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solidFill>
                  <a:schemeClr val="accent4">
                    <a:lumMod val="50000"/>
                  </a:schemeClr>
                </a:solidFill>
                <a:latin typeface="Andalus" pitchFamily="18" charset="-78"/>
                <a:cs typeface="Andalus" pitchFamily="18" charset="-78"/>
              </a:rPr>
              <a:t>Working of 2 Stroke Petrol Engine</a:t>
            </a:r>
            <a:endParaRPr lang="en-US" sz="3600" i="1" dirty="0">
              <a:solidFill>
                <a:schemeClr val="accent4">
                  <a:lumMod val="50000"/>
                </a:schemeClr>
              </a:solidFill>
              <a:latin typeface="Andalus" pitchFamily="18" charset="-78"/>
              <a:cs typeface="Andalus" pitchFamily="18" charset="-78"/>
            </a:endParaRPr>
          </a:p>
        </p:txBody>
      </p:sp>
      <p:pic>
        <p:nvPicPr>
          <p:cNvPr id="4" name="Picture 2" descr="D:\Gopalan College of Engineering_EME\Module 2\Chapter 4\IC Engines\BILL_0006.jpg"/>
          <p:cNvPicPr>
            <a:picLocks noChangeAspect="1" noChangeArrowheads="1"/>
          </p:cNvPicPr>
          <p:nvPr/>
        </p:nvPicPr>
        <p:blipFill>
          <a:blip r:embed="rId2" cstate="print">
            <a:clrChange>
              <a:clrFrom>
                <a:srgbClr val="FFFFFD"/>
              </a:clrFrom>
              <a:clrTo>
                <a:srgbClr val="FFFFFD">
                  <a:alpha val="0"/>
                </a:srgbClr>
              </a:clrTo>
            </a:clrChange>
          </a:blip>
          <a:srcRect/>
          <a:stretch>
            <a:fillRect/>
          </a:stretch>
        </p:blipFill>
        <p:spPr bwMode="auto">
          <a:xfrm>
            <a:off x="0" y="1981200"/>
            <a:ext cx="9144000" cy="4339064"/>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76213" y="228600"/>
            <a:ext cx="8791575"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smtClean="0">
                <a:solidFill>
                  <a:schemeClr val="accent3">
                    <a:lumMod val="50000"/>
                  </a:schemeClr>
                </a:solidFill>
                <a:latin typeface="Arial Black" pitchFamily="34" charset="0"/>
              </a:rPr>
              <a:t>Terminologies used in Thermodynamics</a:t>
            </a:r>
            <a:endParaRPr lang="en-US" sz="2800" i="1" dirty="0">
              <a:solidFill>
                <a:schemeClr val="accent3">
                  <a:lumMod val="50000"/>
                </a:schemeClr>
              </a:solidFill>
              <a:latin typeface="Arial Black" pitchFamily="34" charset="0"/>
            </a:endParaRPr>
          </a:p>
        </p:txBody>
      </p:sp>
      <p:sp>
        <p:nvSpPr>
          <p:cNvPr id="3" name="Content Placeholder 2"/>
          <p:cNvSpPr>
            <a:spLocks noGrp="1"/>
          </p:cNvSpPr>
          <p:nvPr>
            <p:ph idx="1"/>
          </p:nvPr>
        </p:nvSpPr>
        <p:spPr>
          <a:xfrm>
            <a:off x="381000" y="1905000"/>
            <a:ext cx="8763000" cy="4572000"/>
          </a:xfrm>
        </p:spPr>
        <p:txBody>
          <a:bodyPr>
            <a:normAutofit/>
          </a:bodyPr>
          <a:lstStyle/>
          <a:p>
            <a:pPr>
              <a:buNone/>
            </a:pPr>
            <a:r>
              <a:rPr lang="en-US" sz="1800" dirty="0" smtClean="0"/>
              <a:t>        </a:t>
            </a:r>
            <a:endParaRPr lang="en-US" sz="1800" dirty="0"/>
          </a:p>
        </p:txBody>
      </p:sp>
      <p:pic>
        <p:nvPicPr>
          <p:cNvPr id="2051" name="Picture 3" descr="C:\Users\satheesh\Desktop\download (1).jpg"/>
          <p:cNvPicPr>
            <a:picLocks noChangeAspect="1" noChangeArrowheads="1"/>
          </p:cNvPicPr>
          <p:nvPr/>
        </p:nvPicPr>
        <p:blipFill>
          <a:blip r:embed="rId2"/>
          <a:srcRect/>
          <a:stretch>
            <a:fillRect/>
          </a:stretch>
        </p:blipFill>
        <p:spPr bwMode="auto">
          <a:xfrm>
            <a:off x="381000" y="1143000"/>
            <a:ext cx="2667000" cy="1107665"/>
          </a:xfrm>
          <a:prstGeom prst="rect">
            <a:avLst/>
          </a:prstGeom>
          <a:noFill/>
        </p:spPr>
      </p:pic>
      <p:sp>
        <p:nvSpPr>
          <p:cNvPr id="8" name="Content Placeholder 2"/>
          <p:cNvSpPr txBox="1">
            <a:spLocks/>
          </p:cNvSpPr>
          <p:nvPr/>
        </p:nvSpPr>
        <p:spPr>
          <a:xfrm>
            <a:off x="152400" y="2438400"/>
            <a:ext cx="8763000" cy="3687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It is the fixed quantity of matter and/or</a:t>
            </a:r>
            <a:r>
              <a:rPr kumimoji="0" lang="en-US" sz="1800" b="0" i="0" u="none" strike="noStrike" kern="1200" cap="none" spc="0" normalizeH="0" noProof="0" dirty="0" smtClean="0">
                <a:ln>
                  <a:noFill/>
                </a:ln>
                <a:solidFill>
                  <a:schemeClr val="tx1"/>
                </a:solidFill>
                <a:effectLst/>
                <a:uLnTx/>
                <a:uFillTx/>
                <a:latin typeface="+mn-lt"/>
                <a:ea typeface="+mn-ea"/>
                <a:cs typeface="+mn-cs"/>
              </a:rPr>
              <a:t> the region that can be separated from every thing else by a well defined boundary/surface.</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2052" name="Picture 4" descr="C:\Users\satheesh\Desktop\CNX_UPhysics_20_01_System.jpg"/>
          <p:cNvPicPr>
            <a:picLocks noChangeAspect="1" noChangeArrowheads="1"/>
          </p:cNvPicPr>
          <p:nvPr/>
        </p:nvPicPr>
        <p:blipFill>
          <a:blip r:embed="rId3"/>
          <a:srcRect/>
          <a:stretch>
            <a:fillRect/>
          </a:stretch>
        </p:blipFill>
        <p:spPr bwMode="auto">
          <a:xfrm>
            <a:off x="609600" y="3505200"/>
            <a:ext cx="4137072" cy="2819400"/>
          </a:xfrm>
          <a:prstGeom prst="rect">
            <a:avLst/>
          </a:prstGeom>
          <a:noFill/>
        </p:spPr>
      </p:pic>
      <p:pic>
        <p:nvPicPr>
          <p:cNvPr id="2053" name="Picture 5" descr="C:\Users\satheesh\Desktop\system.png"/>
          <p:cNvPicPr>
            <a:picLocks noChangeAspect="1" noChangeArrowheads="1"/>
          </p:cNvPicPr>
          <p:nvPr/>
        </p:nvPicPr>
        <p:blipFill>
          <a:blip r:embed="rId4"/>
          <a:srcRect/>
          <a:stretch>
            <a:fillRect/>
          </a:stretch>
        </p:blipFill>
        <p:spPr bwMode="auto">
          <a:xfrm>
            <a:off x="5105400" y="3581400"/>
            <a:ext cx="3352800" cy="25908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838200"/>
          </a:xfrm>
        </p:spPr>
        <p:txBody>
          <a:bodyPr>
            <a:normAutofit/>
          </a:bodyPr>
          <a:lstStyle/>
          <a:p>
            <a:r>
              <a:rPr lang="en-US" sz="3600" b="1" i="1" dirty="0" smtClean="0">
                <a:solidFill>
                  <a:srgbClr val="0070C0"/>
                </a:solidFill>
              </a:rPr>
              <a:t>2 Stroke Diesel Engine</a:t>
            </a:r>
            <a:endParaRPr lang="en-US" sz="3600" b="1" i="1" dirty="0">
              <a:solidFill>
                <a:srgbClr val="0070C0"/>
              </a:solidFill>
            </a:endParaRPr>
          </a:p>
        </p:txBody>
      </p:sp>
      <p:pic>
        <p:nvPicPr>
          <p:cNvPr id="2050" name="Picture 2" descr="C:\Users\satheesh\Desktop\main-qimg-f183f844bc5cd7c9b320f27550176143.png"/>
          <p:cNvPicPr>
            <a:picLocks noChangeAspect="1" noChangeArrowheads="1"/>
          </p:cNvPicPr>
          <p:nvPr/>
        </p:nvPicPr>
        <p:blipFill>
          <a:blip r:embed="rId2"/>
          <a:srcRect/>
          <a:stretch>
            <a:fillRect/>
          </a:stretch>
        </p:blipFill>
        <p:spPr bwMode="auto">
          <a:xfrm>
            <a:off x="0" y="3276600"/>
            <a:ext cx="9144000" cy="3429000"/>
          </a:xfrm>
          <a:prstGeom prst="rect">
            <a:avLst/>
          </a:prstGeom>
          <a:noFill/>
        </p:spPr>
      </p:pic>
      <p:sp>
        <p:nvSpPr>
          <p:cNvPr id="7" name="Content Placeholder 2"/>
          <p:cNvSpPr>
            <a:spLocks noGrp="1"/>
          </p:cNvSpPr>
          <p:nvPr>
            <p:ph idx="1"/>
          </p:nvPr>
        </p:nvSpPr>
        <p:spPr>
          <a:xfrm>
            <a:off x="457200" y="914400"/>
            <a:ext cx="8229600" cy="2362200"/>
          </a:xfrm>
        </p:spPr>
        <p:txBody>
          <a:bodyPr>
            <a:normAutofit/>
          </a:bodyPr>
          <a:lstStyle/>
          <a:p>
            <a:r>
              <a:rPr lang="en-US" sz="1600" dirty="0" smtClean="0"/>
              <a:t>The working of 2 strokes CI engine is very similar to 2 stroke SI engine. The main difference is that in CI engine supercharger air is used through the inlet port and in place of exhaust ports exhaust valves are used.</a:t>
            </a:r>
          </a:p>
          <a:p>
            <a:r>
              <a:rPr lang="en-US" sz="1600" dirty="0" smtClean="0"/>
              <a:t>Pressurized air is inducted through the inlet port which expel the combustion gases through exhaust valve during the expansion stroke.</a:t>
            </a:r>
          </a:p>
          <a:p>
            <a:r>
              <a:rPr lang="en-US" sz="1600" dirty="0" smtClean="0"/>
              <a:t>Inlet port and exhaust valve are closed during the compression stroke, piston moves from BDC to TDC. At the end of compression fuel is injected inside the cylinder and ignites and piston is forced to move from TDC to BDC. The same process is repeated again and again.</a:t>
            </a:r>
          </a:p>
          <a:p>
            <a:pPr>
              <a:buNone/>
            </a:pPr>
            <a:r>
              <a:rPr lang="en-US" sz="1200" dirty="0" smtClean="0"/>
              <a:t>	</a:t>
            </a:r>
            <a:endParaRPr lang="en-US"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52401"/>
            <a:ext cx="8229600" cy="457200"/>
          </a:xfrm>
        </p:spPr>
        <p:txBody>
          <a:bodyPr>
            <a:normAutofit fontScale="85000" lnSpcReduction="20000"/>
          </a:bodyPr>
          <a:lstStyle/>
          <a:p>
            <a:pPr algn="ctr">
              <a:buNone/>
            </a:pPr>
            <a:r>
              <a:rPr lang="en-US" b="1" i="1" dirty="0" smtClean="0">
                <a:solidFill>
                  <a:srgbClr val="0070C0"/>
                </a:solidFill>
              </a:rPr>
              <a:t>Comparison of 4 Stroke </a:t>
            </a:r>
            <a:r>
              <a:rPr lang="en-US" b="1" i="1" dirty="0" smtClean="0">
                <a:solidFill>
                  <a:srgbClr val="FF0000"/>
                </a:solidFill>
              </a:rPr>
              <a:t>CI</a:t>
            </a:r>
            <a:r>
              <a:rPr lang="en-US" b="1" i="1" dirty="0" smtClean="0">
                <a:solidFill>
                  <a:srgbClr val="0070C0"/>
                </a:solidFill>
              </a:rPr>
              <a:t> and </a:t>
            </a:r>
            <a:r>
              <a:rPr lang="en-US" b="1" i="1" dirty="0" smtClean="0">
                <a:solidFill>
                  <a:srgbClr val="C00000"/>
                </a:solidFill>
              </a:rPr>
              <a:t>SI</a:t>
            </a:r>
            <a:r>
              <a:rPr lang="en-US" b="1" i="1" dirty="0" smtClean="0">
                <a:solidFill>
                  <a:srgbClr val="0070C0"/>
                </a:solidFill>
              </a:rPr>
              <a:t> engine</a:t>
            </a:r>
            <a:endParaRPr lang="en-US" b="1" i="1" dirty="0">
              <a:solidFill>
                <a:srgbClr val="0070C0"/>
              </a:solidFill>
            </a:endParaRPr>
          </a:p>
        </p:txBody>
      </p:sp>
      <p:pic>
        <p:nvPicPr>
          <p:cNvPr id="4098" name="Picture 2" descr="C:\Users\satheesh\Desktop\2de.png"/>
          <p:cNvPicPr>
            <a:picLocks noChangeAspect="1" noChangeArrowheads="1"/>
          </p:cNvPicPr>
          <p:nvPr/>
        </p:nvPicPr>
        <p:blipFill>
          <a:blip r:embed="rId2"/>
          <a:srcRect/>
          <a:stretch>
            <a:fillRect/>
          </a:stretch>
        </p:blipFill>
        <p:spPr bwMode="auto">
          <a:xfrm>
            <a:off x="914400" y="762000"/>
            <a:ext cx="7086600" cy="1676400"/>
          </a:xfrm>
          <a:prstGeom prst="rect">
            <a:avLst/>
          </a:prstGeom>
          <a:noFill/>
        </p:spPr>
      </p:pic>
      <p:pic>
        <p:nvPicPr>
          <p:cNvPr id="4099" name="Picture 3" descr="C:\Users\satheesh\Desktop\ddddd.png"/>
          <p:cNvPicPr>
            <a:picLocks noChangeAspect="1" noChangeArrowheads="1"/>
          </p:cNvPicPr>
          <p:nvPr/>
        </p:nvPicPr>
        <p:blipFill>
          <a:blip r:embed="rId3"/>
          <a:srcRect/>
          <a:stretch>
            <a:fillRect/>
          </a:stretch>
        </p:blipFill>
        <p:spPr bwMode="auto">
          <a:xfrm>
            <a:off x="914400" y="2438400"/>
            <a:ext cx="7086600" cy="3914775"/>
          </a:xfrm>
          <a:prstGeom prst="rect">
            <a:avLst/>
          </a:prstGeom>
          <a:noFill/>
        </p:spPr>
      </p:pic>
      <p:sp>
        <p:nvSpPr>
          <p:cNvPr id="7" name="Rectangle 6"/>
          <p:cNvSpPr/>
          <p:nvPr/>
        </p:nvSpPr>
        <p:spPr>
          <a:xfrm>
            <a:off x="2209800" y="838200"/>
            <a:ext cx="1066800" cy="152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t>(</a:t>
            </a:r>
            <a:r>
              <a:rPr lang="en-US" sz="1200" dirty="0" smtClean="0">
                <a:solidFill>
                  <a:srgbClr val="FF0000"/>
                </a:solidFill>
              </a:rPr>
              <a:t>CI</a:t>
            </a:r>
            <a:r>
              <a:rPr lang="en-US" sz="1200" dirty="0" smtClean="0"/>
              <a:t> Engine)</a:t>
            </a:r>
            <a:endParaRPr lang="en-US" sz="1200" dirty="0"/>
          </a:p>
        </p:txBody>
      </p:sp>
      <p:sp>
        <p:nvSpPr>
          <p:cNvPr id="8" name="Rectangle 7"/>
          <p:cNvSpPr/>
          <p:nvPr/>
        </p:nvSpPr>
        <p:spPr>
          <a:xfrm>
            <a:off x="5715000" y="838200"/>
            <a:ext cx="1066800" cy="152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t>(</a:t>
            </a:r>
            <a:r>
              <a:rPr lang="en-US" sz="1200" dirty="0" smtClean="0">
                <a:solidFill>
                  <a:srgbClr val="C00000"/>
                </a:solidFill>
              </a:rPr>
              <a:t>SI</a:t>
            </a:r>
            <a:r>
              <a:rPr lang="en-US" sz="1200" dirty="0" smtClean="0"/>
              <a:t> Engine)</a:t>
            </a:r>
            <a:endParaRPr lang="en-US"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sp>
        <p:nvSpPr>
          <p:cNvPr id="3" name="TextBox 2"/>
          <p:cNvSpPr txBox="1"/>
          <p:nvPr/>
        </p:nvSpPr>
        <p:spPr>
          <a:xfrm>
            <a:off x="2057400" y="228600"/>
            <a:ext cx="4724400" cy="584775"/>
          </a:xfrm>
          <a:prstGeom prst="rect">
            <a:avLst/>
          </a:prstGeom>
          <a:noFill/>
        </p:spPr>
        <p:txBody>
          <a:bodyPr wrap="square" rtlCol="0">
            <a:spAutoFit/>
          </a:bodyPr>
          <a:lstStyle/>
          <a:p>
            <a:pPr algn="ctr"/>
            <a:r>
              <a:rPr lang="en-US" sz="3200" b="1" i="1" dirty="0" smtClean="0">
                <a:solidFill>
                  <a:srgbClr val="C00000"/>
                </a:solidFill>
              </a:rPr>
              <a:t>Principle of Refrigeration</a:t>
            </a:r>
            <a:endParaRPr lang="en-IN" sz="3200" b="1" i="1" dirty="0">
              <a:solidFill>
                <a:srgbClr val="C00000"/>
              </a:solidFill>
            </a:endParaRPr>
          </a:p>
        </p:txBody>
      </p:sp>
      <p:sp>
        <p:nvSpPr>
          <p:cNvPr id="4" name="Rectangle 3"/>
          <p:cNvSpPr/>
          <p:nvPr/>
        </p:nvSpPr>
        <p:spPr>
          <a:xfrm>
            <a:off x="152400" y="1447800"/>
            <a:ext cx="8610600" cy="3785652"/>
          </a:xfrm>
          <a:prstGeom prst="rect">
            <a:avLst/>
          </a:prstGeom>
        </p:spPr>
        <p:txBody>
          <a:bodyPr wrap="square">
            <a:spAutoFit/>
          </a:bodyPr>
          <a:lstStyle/>
          <a:p>
            <a:r>
              <a:rPr lang="en-IN" sz="2400" dirty="0" smtClean="0"/>
              <a:t>In refrigeration, the heat is to be removed continuously from a system at a lower temperature and transfer it to the surroundings at a higher temperature. </a:t>
            </a:r>
          </a:p>
          <a:p>
            <a:endParaRPr lang="en-IN" sz="2400" dirty="0" smtClean="0"/>
          </a:p>
          <a:p>
            <a:r>
              <a:rPr lang="en-IN" sz="2400" dirty="0" smtClean="0"/>
              <a:t>This operation according to the second law of thermodynamics can only be performed by the aid of the external work. </a:t>
            </a:r>
          </a:p>
          <a:p>
            <a:endParaRPr lang="en-IN" sz="2400" dirty="0" smtClean="0"/>
          </a:p>
          <a:p>
            <a:r>
              <a:rPr lang="en-IN" sz="2400" dirty="0" smtClean="0"/>
              <a:t>Therefore in a refrigerator, power is to be supplied to remove the heat continuously from the refrigerator cabinet to keep it cool at a temperature less than the atmosphere</a:t>
            </a:r>
            <a:r>
              <a:rPr lang="en-IN" dirty="0" smtClean="0"/>
              <a:t>. </a:t>
            </a:r>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
        <p:nvSpPr>
          <p:cNvPr id="3" name="TextBox 2"/>
          <p:cNvSpPr txBox="1"/>
          <p:nvPr/>
        </p:nvSpPr>
        <p:spPr>
          <a:xfrm>
            <a:off x="1905000" y="152400"/>
            <a:ext cx="4876800" cy="461665"/>
          </a:xfrm>
          <a:prstGeom prst="rect">
            <a:avLst/>
          </a:prstGeom>
          <a:noFill/>
        </p:spPr>
        <p:txBody>
          <a:bodyPr wrap="square" rtlCol="0">
            <a:spAutoFit/>
          </a:bodyPr>
          <a:lstStyle/>
          <a:p>
            <a:pPr algn="ctr"/>
            <a:r>
              <a:rPr lang="en-IN" sz="2400" b="1" i="1" dirty="0" smtClean="0"/>
              <a:t>Parts of Refrigerator </a:t>
            </a:r>
            <a:endParaRPr lang="en-IN" sz="2400" b="1" i="1" dirty="0"/>
          </a:p>
        </p:txBody>
      </p:sp>
      <p:pic>
        <p:nvPicPr>
          <p:cNvPr id="102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7200" y="838200"/>
            <a:ext cx="7086600" cy="5004116"/>
          </a:xfrm>
          <a:prstGeom prst="rect">
            <a:avLst/>
          </a:prstGeom>
          <a:noFill/>
          <a:ln w="9525">
            <a:noFill/>
            <a:miter lim="800000"/>
            <a:headEnd/>
            <a:tailEnd/>
          </a:ln>
          <a:effectLst/>
        </p:spPr>
      </p:pic>
      <p:sp>
        <p:nvSpPr>
          <p:cNvPr id="5" name="TextBox 4"/>
          <p:cNvSpPr txBox="1"/>
          <p:nvPr/>
        </p:nvSpPr>
        <p:spPr>
          <a:xfrm>
            <a:off x="6934200" y="5105400"/>
            <a:ext cx="2209800" cy="1477328"/>
          </a:xfrm>
          <a:prstGeom prst="rect">
            <a:avLst/>
          </a:prstGeom>
          <a:noFill/>
        </p:spPr>
        <p:txBody>
          <a:bodyPr wrap="square" rtlCol="0">
            <a:spAutoFit/>
          </a:bodyPr>
          <a:lstStyle/>
          <a:p>
            <a:r>
              <a:rPr lang="en-IN" b="1" dirty="0" smtClean="0"/>
              <a:t>Refrigerant</a:t>
            </a:r>
            <a:r>
              <a:rPr lang="en-IN" dirty="0" smtClean="0"/>
              <a:t> </a:t>
            </a:r>
          </a:p>
          <a:p>
            <a:pPr marL="400050" indent="-400050">
              <a:buAutoNum type="romanLcPeriod"/>
            </a:pPr>
            <a:r>
              <a:rPr lang="en-IN" dirty="0" smtClean="0"/>
              <a:t>Ammonia </a:t>
            </a:r>
          </a:p>
          <a:p>
            <a:pPr marL="400050" indent="-400050">
              <a:buAutoNum type="romanLcPeriod"/>
            </a:pPr>
            <a:r>
              <a:rPr lang="en-IN" dirty="0" smtClean="0"/>
              <a:t>Freon </a:t>
            </a:r>
          </a:p>
          <a:p>
            <a:pPr marL="400050" indent="-400050">
              <a:buAutoNum type="romanLcPeriod"/>
            </a:pPr>
            <a:r>
              <a:rPr lang="en-IN" dirty="0" smtClean="0"/>
              <a:t>Methyl Chloride </a:t>
            </a:r>
          </a:p>
          <a:p>
            <a:pPr marL="400050" indent="-400050">
              <a:buAutoNum type="romanLcPeriod"/>
            </a:pPr>
            <a:r>
              <a:rPr lang="en-IN" dirty="0" smtClean="0"/>
              <a:t>Carbon dioxide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sp>
        <p:nvSpPr>
          <p:cNvPr id="3" name="Rectangle 2"/>
          <p:cNvSpPr/>
          <p:nvPr/>
        </p:nvSpPr>
        <p:spPr>
          <a:xfrm>
            <a:off x="685800" y="381000"/>
            <a:ext cx="3177408" cy="523220"/>
          </a:xfrm>
          <a:prstGeom prst="rect">
            <a:avLst/>
          </a:prstGeom>
        </p:spPr>
        <p:txBody>
          <a:bodyPr wrap="none">
            <a:spAutoFit/>
          </a:bodyPr>
          <a:lstStyle/>
          <a:p>
            <a:r>
              <a:rPr lang="en-IN" sz="2800" b="1" dirty="0" smtClean="0">
                <a:solidFill>
                  <a:schemeClr val="tx2">
                    <a:lumMod val="50000"/>
                  </a:schemeClr>
                </a:solidFill>
                <a:latin typeface="Times New Roman" pitchFamily="18" charset="0"/>
                <a:cs typeface="Times New Roman" pitchFamily="18" charset="0"/>
              </a:rPr>
              <a:t>List of refrigerants </a:t>
            </a:r>
            <a:endParaRPr lang="en-IN" sz="2800" dirty="0">
              <a:solidFill>
                <a:schemeClr val="tx2">
                  <a:lumMod val="50000"/>
                </a:schemeClr>
              </a:solidFill>
              <a:latin typeface="Times New Roman" pitchFamily="18" charset="0"/>
              <a:cs typeface="Times New Roman" pitchFamily="18" charset="0"/>
            </a:endParaRPr>
          </a:p>
        </p:txBody>
      </p:sp>
      <p:sp>
        <p:nvSpPr>
          <p:cNvPr id="4" name="Rectangle 3"/>
          <p:cNvSpPr/>
          <p:nvPr/>
        </p:nvSpPr>
        <p:spPr>
          <a:xfrm>
            <a:off x="0" y="990600"/>
            <a:ext cx="9144000" cy="3124200"/>
          </a:xfrm>
          <a:prstGeom prst="rect">
            <a:avLst/>
          </a:prstGeom>
        </p:spPr>
        <p:txBody>
          <a:bodyPr wrap="square">
            <a:spAutoFit/>
          </a:bodyPr>
          <a:lstStyle/>
          <a:p>
            <a:pPr algn="just"/>
            <a:r>
              <a:rPr lang="en-IN" sz="2800" dirty="0" smtClean="0">
                <a:latin typeface="Times New Roman" pitchFamily="18" charset="0"/>
                <a:cs typeface="Times New Roman" pitchFamily="18" charset="0"/>
              </a:rPr>
              <a:t>1. Ammonia (NH</a:t>
            </a:r>
            <a:r>
              <a:rPr lang="en-IN" sz="2000" dirty="0" smtClean="0">
                <a:latin typeface="Times New Roman" pitchFamily="18" charset="0"/>
                <a:cs typeface="Times New Roman" pitchFamily="18" charset="0"/>
              </a:rPr>
              <a:t>3</a:t>
            </a:r>
            <a:r>
              <a:rPr lang="en-IN" sz="2800" dirty="0" smtClean="0">
                <a:latin typeface="Times New Roman" pitchFamily="18" charset="0"/>
                <a:cs typeface="Times New Roman" pitchFamily="18" charset="0"/>
              </a:rPr>
              <a:t>) – in </a:t>
            </a:r>
            <a:r>
              <a:rPr lang="en-IN" sz="2800" dirty="0" err="1" smtClean="0">
                <a:latin typeface="Times New Roman" pitchFamily="18" charset="0"/>
                <a:cs typeface="Times New Roman" pitchFamily="18" charset="0"/>
              </a:rPr>
              <a:t>vapor</a:t>
            </a:r>
            <a:r>
              <a:rPr lang="en-IN" sz="2800" dirty="0" smtClean="0">
                <a:latin typeface="Times New Roman" pitchFamily="18" charset="0"/>
                <a:cs typeface="Times New Roman" pitchFamily="18" charset="0"/>
              </a:rPr>
              <a:t> absorption refrigerators </a:t>
            </a:r>
          </a:p>
          <a:p>
            <a:pPr algn="just"/>
            <a:r>
              <a:rPr lang="it-IT" sz="2800" dirty="0" smtClean="0">
                <a:latin typeface="Times New Roman" pitchFamily="18" charset="0"/>
                <a:cs typeface="Times New Roman" pitchFamily="18" charset="0"/>
              </a:rPr>
              <a:t>2. Carbon dioxide (CO</a:t>
            </a:r>
            <a:r>
              <a:rPr lang="it-IT" dirty="0" smtClean="0">
                <a:latin typeface="Times New Roman" pitchFamily="18" charset="0"/>
                <a:cs typeface="Times New Roman" pitchFamily="18" charset="0"/>
              </a:rPr>
              <a:t>2</a:t>
            </a:r>
            <a:r>
              <a:rPr lang="it-IT" sz="2800" dirty="0" smtClean="0">
                <a:latin typeface="Times New Roman" pitchFamily="18" charset="0"/>
                <a:cs typeface="Times New Roman" pitchFamily="18" charset="0"/>
              </a:rPr>
              <a:t>)—in marine refrigerators </a:t>
            </a:r>
          </a:p>
          <a:p>
            <a:pPr algn="just"/>
            <a:r>
              <a:rPr lang="en-IN" sz="2800" dirty="0" smtClean="0">
                <a:latin typeface="Times New Roman" pitchFamily="18" charset="0"/>
                <a:cs typeface="Times New Roman" pitchFamily="18" charset="0"/>
              </a:rPr>
              <a:t>3. Sulphur dioxide (SO</a:t>
            </a:r>
            <a:r>
              <a:rPr lang="en-IN" sz="2000" dirty="0" smtClean="0">
                <a:latin typeface="Times New Roman" pitchFamily="18" charset="0"/>
                <a:cs typeface="Times New Roman" pitchFamily="18" charset="0"/>
              </a:rPr>
              <a:t>2</a:t>
            </a:r>
            <a:r>
              <a:rPr lang="en-IN" sz="2800" dirty="0" smtClean="0">
                <a:latin typeface="Times New Roman" pitchFamily="18" charset="0"/>
                <a:cs typeface="Times New Roman" pitchFamily="18" charset="0"/>
              </a:rPr>
              <a:t>)—in house hold refrigerators </a:t>
            </a:r>
          </a:p>
          <a:p>
            <a:pPr algn="just"/>
            <a:r>
              <a:rPr lang="en-IN" sz="2800" dirty="0" smtClean="0">
                <a:latin typeface="Times New Roman" pitchFamily="18" charset="0"/>
                <a:cs typeface="Times New Roman" pitchFamily="18" charset="0"/>
              </a:rPr>
              <a:t>4. Methyl chloride (CH</a:t>
            </a:r>
            <a:r>
              <a:rPr lang="en-IN" sz="2000" dirty="0" smtClean="0">
                <a:latin typeface="Times New Roman" pitchFamily="18" charset="0"/>
                <a:cs typeface="Times New Roman" pitchFamily="18" charset="0"/>
              </a:rPr>
              <a:t>3</a:t>
            </a:r>
            <a:r>
              <a:rPr lang="en-IN" sz="2800" dirty="0" smtClean="0">
                <a:latin typeface="Times New Roman" pitchFamily="18" charset="0"/>
                <a:cs typeface="Times New Roman" pitchFamily="18" charset="0"/>
              </a:rPr>
              <a:t>Cl)—in small scale refrigeration and domestic refrigerators. </a:t>
            </a:r>
          </a:p>
          <a:p>
            <a:pPr algn="just"/>
            <a:r>
              <a:rPr lang="en-IN" sz="2800" dirty="0" smtClean="0">
                <a:latin typeface="Times New Roman" pitchFamily="18" charset="0"/>
                <a:cs typeface="Times New Roman" pitchFamily="18" charset="0"/>
              </a:rPr>
              <a:t>5. Freon-12- in domestic </a:t>
            </a:r>
            <a:r>
              <a:rPr lang="en-IN" sz="2800" dirty="0" err="1" smtClean="0">
                <a:latin typeface="Times New Roman" pitchFamily="18" charset="0"/>
                <a:cs typeface="Times New Roman" pitchFamily="18" charset="0"/>
              </a:rPr>
              <a:t>vapor</a:t>
            </a:r>
            <a:r>
              <a:rPr lang="en-IN" sz="2800" dirty="0" smtClean="0">
                <a:latin typeface="Times New Roman" pitchFamily="18" charset="0"/>
                <a:cs typeface="Times New Roman" pitchFamily="18" charset="0"/>
              </a:rPr>
              <a:t> compression refrigerators </a:t>
            </a:r>
          </a:p>
          <a:p>
            <a:pPr algn="just"/>
            <a:r>
              <a:rPr lang="en-IN" sz="2800" dirty="0" smtClean="0">
                <a:latin typeface="Times New Roman" pitchFamily="18" charset="0"/>
                <a:cs typeface="Times New Roman" pitchFamily="18" charset="0"/>
              </a:rPr>
              <a:t>6. Freon-22- in Air conditioners. </a:t>
            </a:r>
            <a:endParaRPr lang="en-IN" sz="28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533400"/>
          <a:ext cx="8229600" cy="6021978"/>
        </p:xfrm>
        <a:graphic>
          <a:graphicData uri="http://schemas.openxmlformats.org/drawingml/2006/table">
            <a:tbl>
              <a:tblPr firstRow="1" bandRow="1">
                <a:tableStyleId>{5C22544A-7EE6-4342-B048-85BDC9FD1C3A}</a:tableStyleId>
              </a:tblPr>
              <a:tblGrid>
                <a:gridCol w="609600"/>
                <a:gridCol w="3352800"/>
                <a:gridCol w="1447800"/>
                <a:gridCol w="1371600"/>
                <a:gridCol w="1447800"/>
              </a:tblGrid>
              <a:tr h="990600">
                <a:tc>
                  <a:txBody>
                    <a:bodyPr/>
                    <a:lstStyle/>
                    <a:p>
                      <a:r>
                        <a:rPr lang="en-US" dirty="0" err="1" smtClean="0"/>
                        <a:t>Sl</a:t>
                      </a:r>
                      <a:r>
                        <a:rPr lang="en-US" dirty="0" smtClean="0"/>
                        <a:t> No</a:t>
                      </a:r>
                      <a:endParaRPr lang="en-US" dirty="0"/>
                    </a:p>
                  </a:txBody>
                  <a:tcPr/>
                </a:tc>
                <a:tc>
                  <a:txBody>
                    <a:bodyPr/>
                    <a:lstStyle/>
                    <a:p>
                      <a:r>
                        <a:rPr lang="en-US" dirty="0" smtClean="0"/>
                        <a:t>Refrigerant</a:t>
                      </a:r>
                      <a:endParaRPr lang="en-US" dirty="0"/>
                    </a:p>
                  </a:txBody>
                  <a:tcPr/>
                </a:tc>
                <a:tc>
                  <a:txBody>
                    <a:bodyPr/>
                    <a:lstStyle/>
                    <a:p>
                      <a:r>
                        <a:rPr lang="en-US" dirty="0" smtClean="0"/>
                        <a:t>Melting Point  </a:t>
                      </a:r>
                    </a:p>
                    <a:p>
                      <a:r>
                        <a:rPr lang="en-US" dirty="0" smtClean="0"/>
                        <a:t>(Degree</a:t>
                      </a:r>
                      <a:r>
                        <a:rPr lang="en-US" baseline="0" dirty="0" smtClean="0"/>
                        <a:t> C)</a:t>
                      </a:r>
                      <a:endParaRPr lang="en-US" dirty="0"/>
                    </a:p>
                  </a:txBody>
                  <a:tcPr/>
                </a:tc>
                <a:tc>
                  <a:txBody>
                    <a:bodyPr/>
                    <a:lstStyle/>
                    <a:p>
                      <a:r>
                        <a:rPr lang="en-US" dirty="0" smtClean="0"/>
                        <a:t>Boiling Point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(Degree</a:t>
                      </a:r>
                      <a:r>
                        <a:rPr lang="en-US" baseline="0" dirty="0" smtClean="0"/>
                        <a:t> C)</a:t>
                      </a:r>
                      <a:endParaRPr lang="en-US" dirty="0" smtClean="0"/>
                    </a:p>
                    <a:p>
                      <a:endParaRPr lang="en-US" dirty="0"/>
                    </a:p>
                  </a:txBody>
                  <a:tcPr/>
                </a:tc>
                <a:tc>
                  <a:txBody>
                    <a:bodyPr/>
                    <a:lstStyle/>
                    <a:p>
                      <a:r>
                        <a:rPr lang="en-US" dirty="0" smtClean="0"/>
                        <a:t>Sublimation Condition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(Degree</a:t>
                      </a:r>
                      <a:r>
                        <a:rPr lang="en-US" baseline="0" dirty="0" smtClean="0"/>
                        <a:t> C)</a:t>
                      </a:r>
                      <a:endParaRPr lang="en-US" dirty="0"/>
                    </a:p>
                  </a:txBody>
                  <a:tcPr/>
                </a:tc>
              </a:tr>
              <a:tr h="805543">
                <a:tc>
                  <a:txBody>
                    <a:bodyPr/>
                    <a:lstStyle/>
                    <a:p>
                      <a:r>
                        <a:rPr lang="en-US" dirty="0" smtClean="0"/>
                        <a:t>1</a:t>
                      </a:r>
                      <a:endParaRPr lang="en-US" dirty="0"/>
                    </a:p>
                  </a:txBody>
                  <a:tcPr/>
                </a:tc>
                <a:tc>
                  <a:txBody>
                    <a:bodyPr/>
                    <a:lstStyle/>
                    <a:p>
                      <a:r>
                        <a:rPr lang="en-IN" sz="1800" dirty="0" smtClean="0">
                          <a:latin typeface="Times New Roman" pitchFamily="18" charset="0"/>
                          <a:cs typeface="Times New Roman" pitchFamily="18" charset="0"/>
                        </a:rPr>
                        <a:t>Ammonia (NH</a:t>
                      </a:r>
                      <a:r>
                        <a:rPr lang="en-IN" sz="1400" dirty="0" smtClean="0">
                          <a:latin typeface="Times New Roman" pitchFamily="18" charset="0"/>
                          <a:cs typeface="Times New Roman" pitchFamily="18" charset="0"/>
                        </a:rPr>
                        <a:t>3</a:t>
                      </a:r>
                      <a:r>
                        <a:rPr lang="en-IN" sz="1800" dirty="0" smtClean="0">
                          <a:latin typeface="Times New Roman" pitchFamily="18" charset="0"/>
                          <a:cs typeface="Times New Roman" pitchFamily="18" charset="0"/>
                        </a:rPr>
                        <a:t>)  </a:t>
                      </a:r>
                      <a:endParaRPr lang="en-US" dirty="0"/>
                    </a:p>
                  </a:txBody>
                  <a:tcPr/>
                </a:tc>
                <a:tc>
                  <a:txBody>
                    <a:bodyPr/>
                    <a:lstStyle/>
                    <a:p>
                      <a:r>
                        <a:rPr lang="en-US" dirty="0" smtClean="0"/>
                        <a:t>-77.73</a:t>
                      </a:r>
                      <a:endParaRPr lang="en-US" dirty="0"/>
                    </a:p>
                  </a:txBody>
                  <a:tcPr/>
                </a:tc>
                <a:tc>
                  <a:txBody>
                    <a:bodyPr/>
                    <a:lstStyle/>
                    <a:p>
                      <a:r>
                        <a:rPr lang="en-US" dirty="0" smtClean="0"/>
                        <a:t>-33.34</a:t>
                      </a:r>
                      <a:endParaRPr lang="en-US" dirty="0"/>
                    </a:p>
                  </a:txBody>
                  <a:tcPr/>
                </a:tc>
                <a:tc>
                  <a:txBody>
                    <a:bodyPr/>
                    <a:lstStyle/>
                    <a:p>
                      <a:endParaRPr lang="en-US"/>
                    </a:p>
                  </a:txBody>
                  <a:tcPr/>
                </a:tc>
              </a:tr>
              <a:tr h="805543">
                <a:tc>
                  <a:txBody>
                    <a:bodyPr/>
                    <a:lstStyle/>
                    <a:p>
                      <a:r>
                        <a:rPr lang="en-US" dirty="0" smtClean="0"/>
                        <a:t>2</a:t>
                      </a:r>
                      <a:endParaRPr lang="en-US" dirty="0"/>
                    </a:p>
                  </a:txBody>
                  <a:tcPr/>
                </a:tc>
                <a:tc>
                  <a:txBody>
                    <a:bodyPr/>
                    <a:lstStyle/>
                    <a:p>
                      <a:r>
                        <a:rPr lang="it-IT" sz="1800" dirty="0" smtClean="0">
                          <a:latin typeface="Times New Roman" pitchFamily="18" charset="0"/>
                          <a:cs typeface="Times New Roman" pitchFamily="18" charset="0"/>
                        </a:rPr>
                        <a:t>Carbon dioxide (CO</a:t>
                      </a:r>
                      <a:r>
                        <a:rPr lang="it-IT" dirty="0" smtClean="0">
                          <a:latin typeface="Times New Roman" pitchFamily="18" charset="0"/>
                          <a:cs typeface="Times New Roman" pitchFamily="18" charset="0"/>
                        </a:rPr>
                        <a:t>2</a:t>
                      </a:r>
                      <a:r>
                        <a:rPr lang="it-IT" sz="1800" dirty="0" smtClean="0">
                          <a:latin typeface="Times New Roman" pitchFamily="18" charset="0"/>
                          <a:cs typeface="Times New Roman" pitchFamily="18" charset="0"/>
                        </a:rPr>
                        <a:t>) </a:t>
                      </a:r>
                      <a:endParaRPr lang="en-US" dirty="0"/>
                    </a:p>
                  </a:txBody>
                  <a:tcPr/>
                </a:tc>
                <a:tc>
                  <a:txBody>
                    <a:bodyPr/>
                    <a:lstStyle/>
                    <a:p>
                      <a:r>
                        <a:rPr lang="en-US" dirty="0" smtClean="0"/>
                        <a:t>-56.6</a:t>
                      </a:r>
                      <a:endParaRPr lang="en-US" dirty="0"/>
                    </a:p>
                  </a:txBody>
                  <a:tcPr/>
                </a:tc>
                <a:tc>
                  <a:txBody>
                    <a:bodyPr/>
                    <a:lstStyle/>
                    <a:p>
                      <a:endParaRPr lang="en-US" dirty="0"/>
                    </a:p>
                  </a:txBody>
                  <a:tcPr/>
                </a:tc>
                <a:tc>
                  <a:txBody>
                    <a:bodyPr/>
                    <a:lstStyle/>
                    <a:p>
                      <a:r>
                        <a:rPr lang="en-US" dirty="0" smtClean="0"/>
                        <a:t>-78.5</a:t>
                      </a:r>
                      <a:endParaRPr lang="en-US" dirty="0"/>
                    </a:p>
                  </a:txBody>
                  <a:tcPr/>
                </a:tc>
              </a:tr>
              <a:tr h="805543">
                <a:tc>
                  <a:txBody>
                    <a:bodyPr/>
                    <a:lstStyle/>
                    <a:p>
                      <a:r>
                        <a:rPr lang="en-US" dirty="0" smtClean="0"/>
                        <a:t>3</a:t>
                      </a:r>
                      <a:endParaRPr lang="en-US" dirty="0"/>
                    </a:p>
                  </a:txBody>
                  <a:tcPr/>
                </a:tc>
                <a:tc>
                  <a:txBody>
                    <a:bodyPr/>
                    <a:lstStyle/>
                    <a:p>
                      <a:r>
                        <a:rPr lang="en-IN" sz="1800" dirty="0" smtClean="0">
                          <a:latin typeface="Times New Roman" pitchFamily="18" charset="0"/>
                          <a:cs typeface="Times New Roman" pitchFamily="18" charset="0"/>
                        </a:rPr>
                        <a:t>Sulphur dioxide (SO</a:t>
                      </a:r>
                      <a:r>
                        <a:rPr lang="en-IN" sz="1400" dirty="0" smtClean="0">
                          <a:latin typeface="Times New Roman" pitchFamily="18" charset="0"/>
                          <a:cs typeface="Times New Roman" pitchFamily="18" charset="0"/>
                        </a:rPr>
                        <a:t>2</a:t>
                      </a:r>
                      <a:r>
                        <a:rPr lang="en-IN" sz="1800" dirty="0" smtClean="0">
                          <a:latin typeface="Times New Roman" pitchFamily="18" charset="0"/>
                          <a:cs typeface="Times New Roman" pitchFamily="18" charset="0"/>
                        </a:rPr>
                        <a:t>) </a:t>
                      </a:r>
                      <a:endParaRPr lang="en-US" dirty="0"/>
                    </a:p>
                  </a:txBody>
                  <a:tcPr/>
                </a:tc>
                <a:tc>
                  <a:txBody>
                    <a:bodyPr/>
                    <a:lstStyle/>
                    <a:p>
                      <a:r>
                        <a:rPr lang="en-US" dirty="0" smtClean="0"/>
                        <a:t>-73</a:t>
                      </a:r>
                      <a:endParaRPr lang="en-US" dirty="0"/>
                    </a:p>
                  </a:txBody>
                  <a:tcPr/>
                </a:tc>
                <a:tc>
                  <a:txBody>
                    <a:bodyPr/>
                    <a:lstStyle/>
                    <a:p>
                      <a:r>
                        <a:rPr lang="en-US" dirty="0" smtClean="0"/>
                        <a:t>-10</a:t>
                      </a:r>
                      <a:endParaRPr lang="en-US" dirty="0"/>
                    </a:p>
                  </a:txBody>
                  <a:tcPr/>
                </a:tc>
                <a:tc>
                  <a:txBody>
                    <a:bodyPr/>
                    <a:lstStyle/>
                    <a:p>
                      <a:endParaRPr lang="en-US"/>
                    </a:p>
                  </a:txBody>
                  <a:tcPr/>
                </a:tc>
              </a:tr>
              <a:tr h="805543">
                <a:tc>
                  <a:txBody>
                    <a:bodyPr/>
                    <a:lstStyle/>
                    <a:p>
                      <a:r>
                        <a:rPr lang="en-US" dirty="0" smtClean="0"/>
                        <a:t>4</a:t>
                      </a:r>
                      <a:endParaRPr lang="en-US" dirty="0"/>
                    </a:p>
                  </a:txBody>
                  <a:tcPr/>
                </a:tc>
                <a:tc>
                  <a:txBody>
                    <a:bodyPr/>
                    <a:lstStyle/>
                    <a:p>
                      <a:r>
                        <a:rPr lang="en-IN" sz="1800" dirty="0" smtClean="0">
                          <a:latin typeface="Times New Roman" pitchFamily="18" charset="0"/>
                          <a:cs typeface="Times New Roman" pitchFamily="18" charset="0"/>
                        </a:rPr>
                        <a:t>Methyl chloride (CH</a:t>
                      </a:r>
                      <a:r>
                        <a:rPr lang="en-IN" sz="1400" dirty="0" smtClean="0">
                          <a:latin typeface="Times New Roman" pitchFamily="18" charset="0"/>
                          <a:cs typeface="Times New Roman" pitchFamily="18" charset="0"/>
                        </a:rPr>
                        <a:t>3</a:t>
                      </a:r>
                      <a:r>
                        <a:rPr lang="en-IN" sz="1800" dirty="0" smtClean="0">
                          <a:latin typeface="Times New Roman" pitchFamily="18" charset="0"/>
                          <a:cs typeface="Times New Roman" pitchFamily="18" charset="0"/>
                        </a:rPr>
                        <a:t>Cl) </a:t>
                      </a:r>
                      <a:endParaRPr lang="en-US" dirty="0"/>
                    </a:p>
                  </a:txBody>
                  <a:tcPr/>
                </a:tc>
                <a:tc>
                  <a:txBody>
                    <a:bodyPr/>
                    <a:lstStyle/>
                    <a:p>
                      <a:r>
                        <a:rPr lang="en-US" dirty="0" smtClean="0"/>
                        <a:t>-97.4</a:t>
                      </a:r>
                      <a:endParaRPr lang="en-US" dirty="0"/>
                    </a:p>
                  </a:txBody>
                  <a:tcPr/>
                </a:tc>
                <a:tc>
                  <a:txBody>
                    <a:bodyPr/>
                    <a:lstStyle/>
                    <a:p>
                      <a:r>
                        <a:rPr lang="en-US" dirty="0" smtClean="0"/>
                        <a:t>-23.8</a:t>
                      </a:r>
                      <a:endParaRPr lang="en-US" dirty="0"/>
                    </a:p>
                  </a:txBody>
                  <a:tcPr/>
                </a:tc>
                <a:tc>
                  <a:txBody>
                    <a:bodyPr/>
                    <a:lstStyle/>
                    <a:p>
                      <a:endParaRPr lang="en-US"/>
                    </a:p>
                  </a:txBody>
                  <a:tcPr/>
                </a:tc>
              </a:tr>
              <a:tr h="805543">
                <a:tc>
                  <a:txBody>
                    <a:bodyPr/>
                    <a:lstStyle/>
                    <a:p>
                      <a:r>
                        <a:rPr lang="en-US" dirty="0" smtClean="0"/>
                        <a:t>5</a:t>
                      </a:r>
                      <a:endParaRPr lang="en-US" dirty="0"/>
                    </a:p>
                  </a:txBody>
                  <a:tcPr/>
                </a:tc>
                <a:tc>
                  <a:txBody>
                    <a:bodyPr/>
                    <a:lstStyle/>
                    <a:p>
                      <a:r>
                        <a:rPr lang="en-IN" sz="1800" dirty="0" smtClean="0">
                          <a:latin typeface="Times New Roman" pitchFamily="18" charset="0"/>
                          <a:cs typeface="Times New Roman" pitchFamily="18" charset="0"/>
                        </a:rPr>
                        <a:t>Freon-12 </a:t>
                      </a:r>
                      <a:endParaRPr lang="en-US" dirty="0"/>
                    </a:p>
                  </a:txBody>
                  <a:tcPr/>
                </a:tc>
                <a:tc>
                  <a:txBody>
                    <a:bodyPr/>
                    <a:lstStyle/>
                    <a:p>
                      <a:r>
                        <a:rPr lang="en-US" dirty="0" smtClean="0"/>
                        <a:t>-157.7</a:t>
                      </a:r>
                      <a:endParaRPr lang="en-US" dirty="0"/>
                    </a:p>
                  </a:txBody>
                  <a:tcPr/>
                </a:tc>
                <a:tc>
                  <a:txBody>
                    <a:bodyPr/>
                    <a:lstStyle/>
                    <a:p>
                      <a:r>
                        <a:rPr lang="en-US" dirty="0" smtClean="0"/>
                        <a:t>-29.8</a:t>
                      </a:r>
                      <a:endParaRPr lang="en-US" dirty="0"/>
                    </a:p>
                  </a:txBody>
                  <a:tcPr/>
                </a:tc>
                <a:tc>
                  <a:txBody>
                    <a:bodyPr/>
                    <a:lstStyle/>
                    <a:p>
                      <a:endParaRPr lang="en-US"/>
                    </a:p>
                  </a:txBody>
                  <a:tcPr/>
                </a:tc>
              </a:tr>
              <a:tr h="805543">
                <a:tc>
                  <a:txBody>
                    <a:bodyPr/>
                    <a:lstStyle/>
                    <a:p>
                      <a:r>
                        <a:rPr lang="en-US" dirty="0" smtClean="0"/>
                        <a:t>6</a:t>
                      </a:r>
                      <a:endParaRPr lang="en-US" dirty="0"/>
                    </a:p>
                  </a:txBody>
                  <a:tcPr/>
                </a:tc>
                <a:tc>
                  <a:txBody>
                    <a:bodyPr/>
                    <a:lstStyle/>
                    <a:p>
                      <a:r>
                        <a:rPr lang="en-IN" sz="1800" dirty="0" smtClean="0">
                          <a:latin typeface="Times New Roman" pitchFamily="18" charset="0"/>
                          <a:cs typeface="Times New Roman" pitchFamily="18" charset="0"/>
                        </a:rPr>
                        <a:t>Freon-22 </a:t>
                      </a:r>
                      <a:endParaRPr lang="en-US" dirty="0"/>
                    </a:p>
                  </a:txBody>
                  <a:tcPr/>
                </a:tc>
                <a:tc>
                  <a:txBody>
                    <a:bodyPr/>
                    <a:lstStyle/>
                    <a:p>
                      <a:r>
                        <a:rPr lang="en-US" dirty="0" smtClean="0"/>
                        <a:t>-175.42</a:t>
                      </a:r>
                      <a:endParaRPr lang="en-US" dirty="0"/>
                    </a:p>
                  </a:txBody>
                  <a:tcPr/>
                </a:tc>
                <a:tc>
                  <a:txBody>
                    <a:bodyPr/>
                    <a:lstStyle/>
                    <a:p>
                      <a:r>
                        <a:rPr lang="en-US" dirty="0" smtClean="0"/>
                        <a:t>-40.7</a:t>
                      </a:r>
                      <a:endParaRPr lang="en-US" dirty="0"/>
                    </a:p>
                  </a:txBody>
                  <a:tcPr/>
                </a:tc>
                <a:tc>
                  <a:txBody>
                    <a:bodyPr/>
                    <a:lstStyle/>
                    <a:p>
                      <a:endParaRPr lang="en-US" dirty="0"/>
                    </a:p>
                  </a:txBody>
                  <a:tcPr/>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
        <p:nvSpPr>
          <p:cNvPr id="3" name="TextBox 2"/>
          <p:cNvSpPr txBox="1"/>
          <p:nvPr/>
        </p:nvSpPr>
        <p:spPr>
          <a:xfrm>
            <a:off x="304800" y="152400"/>
            <a:ext cx="4876800" cy="461665"/>
          </a:xfrm>
          <a:prstGeom prst="rect">
            <a:avLst/>
          </a:prstGeom>
          <a:noFill/>
        </p:spPr>
        <p:txBody>
          <a:bodyPr wrap="square" rtlCol="0">
            <a:spAutoFit/>
          </a:bodyPr>
          <a:lstStyle/>
          <a:p>
            <a:r>
              <a:rPr lang="en-IN" sz="2400" b="1" i="1" dirty="0" smtClean="0"/>
              <a:t>Coefficient of performance </a:t>
            </a:r>
            <a:endParaRPr lang="en-IN" sz="2400" b="1" i="1" dirty="0"/>
          </a:p>
        </p:txBody>
      </p:sp>
      <p:sp>
        <p:nvSpPr>
          <p:cNvPr id="4" name="TextBox 3"/>
          <p:cNvSpPr txBox="1"/>
          <p:nvPr/>
        </p:nvSpPr>
        <p:spPr>
          <a:xfrm>
            <a:off x="304800" y="609600"/>
            <a:ext cx="8382000" cy="707886"/>
          </a:xfrm>
          <a:prstGeom prst="rect">
            <a:avLst/>
          </a:prstGeom>
          <a:noFill/>
        </p:spPr>
        <p:txBody>
          <a:bodyPr wrap="square" rtlCol="0">
            <a:spAutoFit/>
          </a:bodyPr>
          <a:lstStyle/>
          <a:p>
            <a:r>
              <a:rPr lang="en-IN" sz="2000" i="1" dirty="0" smtClean="0"/>
              <a:t>The COP of refrigeration system is defined as the ratio of heat absorbed in a system to work supplied. </a:t>
            </a:r>
            <a:endParaRPr lang="en-IN" sz="2000" i="1" dirty="0"/>
          </a:p>
        </p:txBody>
      </p:sp>
      <p:sp>
        <p:nvSpPr>
          <p:cNvPr id="5" name="Rectangle 4"/>
          <p:cNvSpPr/>
          <p:nvPr/>
        </p:nvSpPr>
        <p:spPr>
          <a:xfrm>
            <a:off x="683300" y="1404080"/>
            <a:ext cx="2590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T</a:t>
            </a:r>
            <a:r>
              <a:rPr lang="en-IN" sz="3200" baseline="-25000" dirty="0" smtClean="0"/>
              <a:t>1</a:t>
            </a:r>
            <a:endParaRPr lang="en-IN" sz="3200" baseline="-25000" dirty="0"/>
          </a:p>
        </p:txBody>
      </p:sp>
      <p:sp>
        <p:nvSpPr>
          <p:cNvPr id="6" name="Rectangle 5"/>
          <p:cNvSpPr/>
          <p:nvPr/>
        </p:nvSpPr>
        <p:spPr>
          <a:xfrm>
            <a:off x="685800" y="4648200"/>
            <a:ext cx="2590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T</a:t>
            </a:r>
            <a:r>
              <a:rPr lang="en-IN" sz="3200" baseline="-25000" dirty="0" smtClean="0"/>
              <a:t>2</a:t>
            </a:r>
          </a:p>
        </p:txBody>
      </p:sp>
      <p:cxnSp>
        <p:nvCxnSpPr>
          <p:cNvPr id="7" name="Straight Arrow Connector 6"/>
          <p:cNvCxnSpPr>
            <a:stCxn id="6" idx="0"/>
          </p:cNvCxnSpPr>
          <p:nvPr/>
        </p:nvCxnSpPr>
        <p:spPr>
          <a:xfrm flipV="1">
            <a:off x="1981200" y="24384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93100" y="3339060"/>
            <a:ext cx="609600" cy="523220"/>
          </a:xfrm>
          <a:prstGeom prst="rect">
            <a:avLst/>
          </a:prstGeom>
          <a:noFill/>
        </p:spPr>
        <p:txBody>
          <a:bodyPr wrap="square" rtlCol="0">
            <a:spAutoFit/>
          </a:bodyPr>
          <a:lstStyle/>
          <a:p>
            <a:r>
              <a:rPr lang="en-IN" sz="2800" dirty="0" smtClean="0"/>
              <a:t>W</a:t>
            </a:r>
            <a:endParaRPr lang="en-IN" sz="2800" dirty="0"/>
          </a:p>
        </p:txBody>
      </p:sp>
      <p:sp>
        <p:nvSpPr>
          <p:cNvPr id="9" name="TextBox 8"/>
          <p:cNvSpPr txBox="1"/>
          <p:nvPr/>
        </p:nvSpPr>
        <p:spPr>
          <a:xfrm>
            <a:off x="1447800" y="5867400"/>
            <a:ext cx="1219200" cy="523220"/>
          </a:xfrm>
          <a:prstGeom prst="rect">
            <a:avLst/>
          </a:prstGeom>
          <a:noFill/>
        </p:spPr>
        <p:txBody>
          <a:bodyPr wrap="square" rtlCol="0">
            <a:spAutoFit/>
          </a:bodyPr>
          <a:lstStyle/>
          <a:p>
            <a:r>
              <a:rPr lang="en-IN" sz="2800" dirty="0" smtClean="0"/>
              <a:t>T</a:t>
            </a:r>
            <a:r>
              <a:rPr lang="en-IN" sz="2800" baseline="-25000" dirty="0" smtClean="0"/>
              <a:t>1</a:t>
            </a:r>
            <a:r>
              <a:rPr lang="en-IN" sz="2800" dirty="0" smtClean="0"/>
              <a:t> &gt; T</a:t>
            </a:r>
            <a:r>
              <a:rPr lang="en-IN" sz="2800" baseline="-25000" dirty="0" smtClean="0"/>
              <a:t>2</a:t>
            </a:r>
            <a:r>
              <a:rPr lang="en-IN" sz="2800" dirty="0" smtClean="0"/>
              <a:t> </a:t>
            </a:r>
            <a:endParaRPr lang="en-IN" sz="2800" dirty="0"/>
          </a:p>
        </p:txBody>
      </p:sp>
      <p:sp>
        <p:nvSpPr>
          <p:cNvPr id="10" name="Oval 9"/>
          <p:cNvSpPr/>
          <p:nvPr/>
        </p:nvSpPr>
        <p:spPr>
          <a:xfrm>
            <a:off x="1521500" y="315668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t>R</a:t>
            </a:r>
            <a:endParaRPr lang="en-IN" sz="3600" dirty="0"/>
          </a:p>
        </p:txBody>
      </p:sp>
      <p:cxnSp>
        <p:nvCxnSpPr>
          <p:cNvPr id="11" name="Straight Arrow Connector 10"/>
          <p:cNvCxnSpPr>
            <a:stCxn id="8" idx="1"/>
            <a:endCxn id="10" idx="6"/>
          </p:cNvCxnSpPr>
          <p:nvPr/>
        </p:nvCxnSpPr>
        <p:spPr>
          <a:xfrm flipH="1">
            <a:off x="2435900" y="3600670"/>
            <a:ext cx="457200" cy="132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21500" y="4071080"/>
            <a:ext cx="609600" cy="523220"/>
          </a:xfrm>
          <a:prstGeom prst="rect">
            <a:avLst/>
          </a:prstGeom>
          <a:noFill/>
        </p:spPr>
        <p:txBody>
          <a:bodyPr wrap="square" rtlCol="0">
            <a:spAutoFit/>
          </a:bodyPr>
          <a:lstStyle/>
          <a:p>
            <a:r>
              <a:rPr lang="en-IN" sz="2800" dirty="0" smtClean="0"/>
              <a:t>Q</a:t>
            </a:r>
            <a:endParaRPr lang="en-IN" sz="2800" dirty="0"/>
          </a:p>
        </p:txBody>
      </p:sp>
      <p:cxnSp>
        <p:nvCxnSpPr>
          <p:cNvPr id="13" name="Straight Arrow Connector 12"/>
          <p:cNvCxnSpPr>
            <a:stCxn id="6" idx="0"/>
          </p:cNvCxnSpPr>
          <p:nvPr/>
        </p:nvCxnSpPr>
        <p:spPr>
          <a:xfrm flipH="1" flipV="1">
            <a:off x="1978700" y="4071080"/>
            <a:ext cx="2500" cy="577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57800" y="2438400"/>
            <a:ext cx="990600" cy="523220"/>
          </a:xfrm>
          <a:prstGeom prst="rect">
            <a:avLst/>
          </a:prstGeom>
          <a:noFill/>
        </p:spPr>
        <p:txBody>
          <a:bodyPr wrap="square" rtlCol="0">
            <a:spAutoFit/>
          </a:bodyPr>
          <a:lstStyle/>
          <a:p>
            <a:r>
              <a:rPr lang="en-IN" sz="2800" b="1" dirty="0" smtClean="0"/>
              <a:t>COP </a:t>
            </a:r>
            <a:endParaRPr lang="en-IN" sz="2800" b="1" dirty="0"/>
          </a:p>
        </p:txBody>
      </p:sp>
      <p:sp>
        <p:nvSpPr>
          <p:cNvPr id="15" name="TextBox 14"/>
          <p:cNvSpPr txBox="1"/>
          <p:nvPr/>
        </p:nvSpPr>
        <p:spPr>
          <a:xfrm>
            <a:off x="6626900" y="2343090"/>
            <a:ext cx="1905000" cy="400110"/>
          </a:xfrm>
          <a:prstGeom prst="rect">
            <a:avLst/>
          </a:prstGeom>
          <a:noFill/>
        </p:spPr>
        <p:txBody>
          <a:bodyPr wrap="square" rtlCol="0">
            <a:spAutoFit/>
          </a:bodyPr>
          <a:lstStyle/>
          <a:p>
            <a:r>
              <a:rPr lang="en-IN" sz="2000" i="1" dirty="0" smtClean="0"/>
              <a:t>Heat removed </a:t>
            </a:r>
            <a:endParaRPr lang="en-IN" sz="2000" i="1" dirty="0"/>
          </a:p>
        </p:txBody>
      </p:sp>
      <p:sp>
        <p:nvSpPr>
          <p:cNvPr id="16" name="TextBox 15"/>
          <p:cNvSpPr txBox="1"/>
          <p:nvPr/>
        </p:nvSpPr>
        <p:spPr>
          <a:xfrm>
            <a:off x="6629400" y="2667000"/>
            <a:ext cx="1905000" cy="400110"/>
          </a:xfrm>
          <a:prstGeom prst="rect">
            <a:avLst/>
          </a:prstGeom>
          <a:noFill/>
        </p:spPr>
        <p:txBody>
          <a:bodyPr wrap="square" rtlCol="0">
            <a:spAutoFit/>
          </a:bodyPr>
          <a:lstStyle/>
          <a:p>
            <a:r>
              <a:rPr lang="en-IN" sz="2000" i="1" dirty="0" smtClean="0"/>
              <a:t>Work supplied </a:t>
            </a:r>
            <a:endParaRPr lang="en-IN" sz="2000" i="1" dirty="0"/>
          </a:p>
        </p:txBody>
      </p:sp>
      <p:sp>
        <p:nvSpPr>
          <p:cNvPr id="17" name="TextBox 16"/>
          <p:cNvSpPr txBox="1"/>
          <p:nvPr/>
        </p:nvSpPr>
        <p:spPr>
          <a:xfrm>
            <a:off x="5974830" y="2438400"/>
            <a:ext cx="381000" cy="523220"/>
          </a:xfrm>
          <a:prstGeom prst="rect">
            <a:avLst/>
          </a:prstGeom>
          <a:noFill/>
        </p:spPr>
        <p:txBody>
          <a:bodyPr wrap="square" rtlCol="0">
            <a:spAutoFit/>
          </a:bodyPr>
          <a:lstStyle/>
          <a:p>
            <a:r>
              <a:rPr lang="en-IN" sz="2800" dirty="0" smtClean="0"/>
              <a:t>=</a:t>
            </a:r>
            <a:endParaRPr lang="en-IN" sz="2800" dirty="0"/>
          </a:p>
        </p:txBody>
      </p:sp>
      <p:cxnSp>
        <p:nvCxnSpPr>
          <p:cNvPr id="19" name="Straight Connector 18"/>
          <p:cNvCxnSpPr/>
          <p:nvPr/>
        </p:nvCxnSpPr>
        <p:spPr>
          <a:xfrm>
            <a:off x="6477000" y="2667000"/>
            <a:ext cx="1905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animEffect transition="in" filter="fade">
                                      <p:cBhvr>
                                        <p:cTn id="56" dur="500"/>
                                        <p:tgtEl>
                                          <p:spTgt spid="14"/>
                                        </p:tgtEl>
                                      </p:cBhvr>
                                    </p:animEffect>
                                  </p:childTnLst>
                                </p:cTn>
                              </p:par>
                              <p:par>
                                <p:cTn id="57" presetID="53"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par>
                                <p:cTn id="62" presetID="53"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fltVal val="0"/>
                                          </p:val>
                                        </p:tav>
                                        <p:tav tm="100000">
                                          <p:val>
                                            <p:strVal val="#ppt_h"/>
                                          </p:val>
                                        </p:tav>
                                      </p:tavLst>
                                    </p:anim>
                                    <p:animEffect transition="in" filter="fade">
                                      <p:cBhvr>
                                        <p:cTn id="66" dur="500"/>
                                        <p:tgtEl>
                                          <p:spTgt spid="16"/>
                                        </p:tgtEl>
                                      </p:cBhvr>
                                    </p:animEffect>
                                  </p:childTnLst>
                                </p:cTn>
                              </p:par>
                              <p:par>
                                <p:cTn id="67" presetID="53"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p:cTn id="69" dur="500" fill="hold"/>
                                        <p:tgtEl>
                                          <p:spTgt spid="17"/>
                                        </p:tgtEl>
                                        <p:attrNameLst>
                                          <p:attrName>ppt_w</p:attrName>
                                        </p:attrNameLst>
                                      </p:cBhvr>
                                      <p:tavLst>
                                        <p:tav tm="0">
                                          <p:val>
                                            <p:fltVal val="0"/>
                                          </p:val>
                                        </p:tav>
                                        <p:tav tm="100000">
                                          <p:val>
                                            <p:strVal val="#ppt_w"/>
                                          </p:val>
                                        </p:tav>
                                      </p:tavLst>
                                    </p:anim>
                                    <p:anim calcmode="lin" valueType="num">
                                      <p:cBhvr>
                                        <p:cTn id="70" dur="500" fill="hold"/>
                                        <p:tgtEl>
                                          <p:spTgt spid="17"/>
                                        </p:tgtEl>
                                        <p:attrNameLst>
                                          <p:attrName>ppt_h</p:attrName>
                                        </p:attrNameLst>
                                      </p:cBhvr>
                                      <p:tavLst>
                                        <p:tav tm="0">
                                          <p:val>
                                            <p:fltVal val="0"/>
                                          </p:val>
                                        </p:tav>
                                        <p:tav tm="100000">
                                          <p:val>
                                            <p:strVal val="#ppt_h"/>
                                          </p:val>
                                        </p:tav>
                                      </p:tavLst>
                                    </p:anim>
                                    <p:animEffect transition="in" filter="fade">
                                      <p:cBhvr>
                                        <p:cTn id="71" dur="500"/>
                                        <p:tgtEl>
                                          <p:spTgt spid="17"/>
                                        </p:tgtEl>
                                      </p:cBhvr>
                                    </p:animEffect>
                                  </p:childTnLst>
                                </p:cTn>
                              </p:par>
                              <p:par>
                                <p:cTn id="72" presetID="53" presetClass="entr" presetSubtype="0" fill="hold"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0"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p:cTn id="81" dur="500" fill="hold"/>
                                        <p:tgtEl>
                                          <p:spTgt spid="4"/>
                                        </p:tgtEl>
                                        <p:attrNameLst>
                                          <p:attrName>ppt_w</p:attrName>
                                        </p:attrNameLst>
                                      </p:cBhvr>
                                      <p:tavLst>
                                        <p:tav tm="0">
                                          <p:val>
                                            <p:fltVal val="0"/>
                                          </p:val>
                                        </p:tav>
                                        <p:tav tm="100000">
                                          <p:val>
                                            <p:strVal val="#ppt_w"/>
                                          </p:val>
                                        </p:tav>
                                      </p:tavLst>
                                    </p:anim>
                                    <p:anim calcmode="lin" valueType="num">
                                      <p:cBhvr>
                                        <p:cTn id="82" dur="500" fill="hold"/>
                                        <p:tgtEl>
                                          <p:spTgt spid="4"/>
                                        </p:tgtEl>
                                        <p:attrNameLst>
                                          <p:attrName>ppt_h</p:attrName>
                                        </p:attrNameLst>
                                      </p:cBhvr>
                                      <p:tavLst>
                                        <p:tav tm="0">
                                          <p:val>
                                            <p:fltVal val="0"/>
                                          </p:val>
                                        </p:tav>
                                        <p:tav tm="100000">
                                          <p:val>
                                            <p:strVal val="#ppt_h"/>
                                          </p:val>
                                        </p:tav>
                                      </p:tavLst>
                                    </p:anim>
                                    <p:animEffect transition="in" filter="fade">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8" grpId="0"/>
      <p:bldP spid="9" grpId="0"/>
      <p:bldP spid="10" grpId="0" animBg="1"/>
      <p:bldP spid="12" grpId="0"/>
      <p:bldP spid="14" grpId="0"/>
      <p:bldP spid="15" grpId="0"/>
      <p:bldP spid="16" grpId="0"/>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
        <p:nvSpPr>
          <p:cNvPr id="3" name="TextBox 2"/>
          <p:cNvSpPr txBox="1"/>
          <p:nvPr/>
        </p:nvSpPr>
        <p:spPr>
          <a:xfrm>
            <a:off x="304800" y="685800"/>
            <a:ext cx="4876800" cy="461665"/>
          </a:xfrm>
          <a:prstGeom prst="rect">
            <a:avLst/>
          </a:prstGeom>
          <a:noFill/>
        </p:spPr>
        <p:txBody>
          <a:bodyPr wrap="square" rtlCol="0">
            <a:spAutoFit/>
          </a:bodyPr>
          <a:lstStyle/>
          <a:p>
            <a:r>
              <a:rPr lang="en-IN" sz="2400" b="1" i="1" dirty="0" smtClean="0"/>
              <a:t>Ton of  refrigeration </a:t>
            </a:r>
            <a:endParaRPr lang="en-IN" sz="2400" b="1" i="1" dirty="0"/>
          </a:p>
        </p:txBody>
      </p:sp>
      <p:sp>
        <p:nvSpPr>
          <p:cNvPr id="4" name="TextBox 3"/>
          <p:cNvSpPr txBox="1"/>
          <p:nvPr/>
        </p:nvSpPr>
        <p:spPr>
          <a:xfrm>
            <a:off x="381000" y="1371600"/>
            <a:ext cx="8382000" cy="707886"/>
          </a:xfrm>
          <a:prstGeom prst="rect">
            <a:avLst/>
          </a:prstGeom>
          <a:noFill/>
        </p:spPr>
        <p:txBody>
          <a:bodyPr wrap="square" rtlCol="0">
            <a:spAutoFit/>
          </a:bodyPr>
          <a:lstStyle/>
          <a:p>
            <a:r>
              <a:rPr lang="en-IN" sz="2000" i="1" dirty="0" smtClean="0"/>
              <a:t>A ton of refrigeration is defined as the quantity of heat absorbed in order to form one ton of ice in 24 hours when the initial temperature of the water is 0 ˚C</a:t>
            </a:r>
            <a:endParaRPr lang="en-IN" sz="2000" i="1" dirty="0"/>
          </a:p>
        </p:txBody>
      </p:sp>
      <p:sp>
        <p:nvSpPr>
          <p:cNvPr id="5" name="TextBox 4"/>
          <p:cNvSpPr txBox="1"/>
          <p:nvPr/>
        </p:nvSpPr>
        <p:spPr>
          <a:xfrm>
            <a:off x="1219200" y="2209800"/>
            <a:ext cx="3962400" cy="400110"/>
          </a:xfrm>
          <a:prstGeom prst="rect">
            <a:avLst/>
          </a:prstGeom>
          <a:noFill/>
        </p:spPr>
        <p:txBody>
          <a:bodyPr wrap="square" rtlCol="0">
            <a:spAutoFit/>
          </a:bodyPr>
          <a:lstStyle/>
          <a:p>
            <a:r>
              <a:rPr lang="en-IN" sz="2000" b="1" i="1" dirty="0" smtClean="0"/>
              <a:t>In SI system </a:t>
            </a:r>
            <a:endParaRPr lang="en-IN" sz="2000" b="1" i="1" dirty="0"/>
          </a:p>
        </p:txBody>
      </p:sp>
      <p:sp>
        <p:nvSpPr>
          <p:cNvPr id="6" name="TextBox 5"/>
          <p:cNvSpPr txBox="1"/>
          <p:nvPr/>
        </p:nvSpPr>
        <p:spPr>
          <a:xfrm>
            <a:off x="2438400" y="2667000"/>
            <a:ext cx="3733800" cy="707886"/>
          </a:xfrm>
          <a:prstGeom prst="rect">
            <a:avLst/>
          </a:prstGeom>
          <a:noFill/>
        </p:spPr>
        <p:txBody>
          <a:bodyPr wrap="square" rtlCol="0">
            <a:spAutoFit/>
          </a:bodyPr>
          <a:lstStyle/>
          <a:p>
            <a:r>
              <a:rPr lang="en-IN" sz="2000" dirty="0" smtClean="0"/>
              <a:t>1 Ton of refrigeration = 210 kJ/min or 3.5 KW or 3.5 kJ/sec </a:t>
            </a:r>
            <a:endParaRPr lang="en-IN" sz="2000" dirty="0"/>
          </a:p>
        </p:txBody>
      </p:sp>
      <p:sp>
        <p:nvSpPr>
          <p:cNvPr id="7" name="TextBox 6"/>
          <p:cNvSpPr txBox="1"/>
          <p:nvPr/>
        </p:nvSpPr>
        <p:spPr>
          <a:xfrm>
            <a:off x="304800" y="3429000"/>
            <a:ext cx="4876800" cy="461665"/>
          </a:xfrm>
          <a:prstGeom prst="rect">
            <a:avLst/>
          </a:prstGeom>
          <a:noFill/>
        </p:spPr>
        <p:txBody>
          <a:bodyPr wrap="square" rtlCol="0">
            <a:spAutoFit/>
          </a:bodyPr>
          <a:lstStyle/>
          <a:p>
            <a:r>
              <a:rPr lang="en-IN" sz="2400" b="1" i="1" dirty="0" smtClean="0"/>
              <a:t>Ice making capacity </a:t>
            </a:r>
            <a:endParaRPr lang="en-IN" sz="2400" b="1" i="1" dirty="0"/>
          </a:p>
        </p:txBody>
      </p:sp>
      <p:sp>
        <p:nvSpPr>
          <p:cNvPr id="8" name="TextBox 7"/>
          <p:cNvSpPr txBox="1"/>
          <p:nvPr/>
        </p:nvSpPr>
        <p:spPr>
          <a:xfrm>
            <a:off x="304800" y="4191000"/>
            <a:ext cx="8382000" cy="707886"/>
          </a:xfrm>
          <a:prstGeom prst="rect">
            <a:avLst/>
          </a:prstGeom>
          <a:noFill/>
        </p:spPr>
        <p:txBody>
          <a:bodyPr wrap="square" rtlCol="0">
            <a:spAutoFit/>
          </a:bodyPr>
          <a:lstStyle/>
          <a:p>
            <a:r>
              <a:rPr lang="en-IN" sz="2000" i="1" dirty="0" smtClean="0"/>
              <a:t>Ice making capacity is defined as the capacity of refrigerating system to remove heat from water to make ice. It is usually specifed in kg/hr. </a:t>
            </a:r>
            <a:endParaRPr lang="en-IN" sz="2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
        <p:nvSpPr>
          <p:cNvPr id="3" name="TextBox 2"/>
          <p:cNvSpPr txBox="1"/>
          <p:nvPr/>
        </p:nvSpPr>
        <p:spPr>
          <a:xfrm>
            <a:off x="1524000" y="228600"/>
            <a:ext cx="6477000" cy="461665"/>
          </a:xfrm>
          <a:prstGeom prst="rect">
            <a:avLst/>
          </a:prstGeom>
          <a:noFill/>
        </p:spPr>
        <p:txBody>
          <a:bodyPr wrap="square" rtlCol="0">
            <a:spAutoFit/>
          </a:bodyPr>
          <a:lstStyle/>
          <a:p>
            <a:pPr algn="r"/>
            <a:r>
              <a:rPr lang="en-IN" sz="2400" b="1" i="1" dirty="0" smtClean="0"/>
              <a:t>Working of Vapour Compression Refrigeration </a:t>
            </a:r>
            <a:endParaRPr lang="en-IN" sz="2400" b="1" i="1" dirty="0"/>
          </a:p>
        </p:txBody>
      </p:sp>
      <p:pic>
        <p:nvPicPr>
          <p:cNvPr id="205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90600" y="914400"/>
            <a:ext cx="7239000" cy="53324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
        <p:nvSpPr>
          <p:cNvPr id="3" name="TextBox 2"/>
          <p:cNvSpPr txBox="1"/>
          <p:nvPr/>
        </p:nvSpPr>
        <p:spPr>
          <a:xfrm>
            <a:off x="-533400" y="0"/>
            <a:ext cx="8001000" cy="461665"/>
          </a:xfrm>
          <a:prstGeom prst="rect">
            <a:avLst/>
          </a:prstGeom>
          <a:noFill/>
        </p:spPr>
        <p:txBody>
          <a:bodyPr wrap="square" rtlCol="0">
            <a:spAutoFit/>
          </a:bodyPr>
          <a:lstStyle/>
          <a:p>
            <a:pPr algn="r"/>
            <a:r>
              <a:rPr lang="en-IN" sz="2400" b="1" i="1" dirty="0" smtClean="0"/>
              <a:t>Working of Vapour absorption Refrigeration </a:t>
            </a:r>
            <a:endParaRPr lang="en-IN" sz="2400" b="1" i="1" dirty="0"/>
          </a:p>
        </p:txBody>
      </p:sp>
      <p:pic>
        <p:nvPicPr>
          <p:cNvPr id="3074" name="Picture 2"/>
          <p:cNvPicPr>
            <a:picLocks noChangeAspect="1" noChangeArrowheads="1"/>
          </p:cNvPicPr>
          <p:nvPr/>
        </p:nvPicPr>
        <p:blipFill>
          <a:blip r:embed="rId3" cstate="print">
            <a:clrChange>
              <a:clrFrom>
                <a:srgbClr val="FBFAF8"/>
              </a:clrFrom>
              <a:clrTo>
                <a:srgbClr val="FBFAF8">
                  <a:alpha val="0"/>
                </a:srgbClr>
              </a:clrTo>
            </a:clrChange>
          </a:blip>
          <a:srcRect/>
          <a:stretch>
            <a:fillRect/>
          </a:stretch>
        </p:blipFill>
        <p:spPr bwMode="auto">
          <a:xfrm>
            <a:off x="533400" y="609600"/>
            <a:ext cx="7125820" cy="563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905000"/>
            <a:ext cx="8763000" cy="4572000"/>
          </a:xfrm>
        </p:spPr>
        <p:txBody>
          <a:bodyPr>
            <a:normAutofit/>
          </a:bodyPr>
          <a:lstStyle/>
          <a:p>
            <a:pPr>
              <a:buNone/>
            </a:pPr>
            <a:r>
              <a:rPr lang="en-US" sz="1800" dirty="0" smtClean="0"/>
              <a:t>        </a:t>
            </a:r>
            <a:endParaRPr lang="en-US" sz="1800" dirty="0"/>
          </a:p>
        </p:txBody>
      </p:sp>
      <p:pic>
        <p:nvPicPr>
          <p:cNvPr id="3074" name="Picture 2" descr="C:\Users\satheesh\Desktop\stock-photo-mass-and-heat-transfer-in-thermodynamic-systems-open-closed-isolated-348379433.jpg"/>
          <p:cNvPicPr>
            <a:picLocks noChangeAspect="1" noChangeArrowheads="1"/>
          </p:cNvPicPr>
          <p:nvPr/>
        </p:nvPicPr>
        <p:blipFill>
          <a:blip r:embed="rId2"/>
          <a:srcRect/>
          <a:stretch>
            <a:fillRect/>
          </a:stretch>
        </p:blipFill>
        <p:spPr bwMode="auto">
          <a:xfrm>
            <a:off x="609600" y="685800"/>
            <a:ext cx="7772400" cy="5410199"/>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60</a:t>
            </a:fld>
            <a:endParaRPr lang="en-US"/>
          </a:p>
        </p:txBody>
      </p:sp>
      <p:sp>
        <p:nvSpPr>
          <p:cNvPr id="3" name="TextBox 2"/>
          <p:cNvSpPr txBox="1"/>
          <p:nvPr/>
        </p:nvSpPr>
        <p:spPr>
          <a:xfrm>
            <a:off x="1752600" y="0"/>
            <a:ext cx="7391400" cy="830997"/>
          </a:xfrm>
          <a:prstGeom prst="rect">
            <a:avLst/>
          </a:prstGeom>
          <a:noFill/>
        </p:spPr>
        <p:txBody>
          <a:bodyPr wrap="square" rtlCol="0">
            <a:spAutoFit/>
          </a:bodyPr>
          <a:lstStyle/>
          <a:p>
            <a:pPr algn="r"/>
            <a:r>
              <a:rPr lang="en-IN" sz="2400" b="1" i="1" dirty="0" smtClean="0"/>
              <a:t>Difference between Vapour Compression and Vapour absorption system </a:t>
            </a:r>
            <a:endParaRPr lang="en-IN" sz="2400" b="1" i="1" dirty="0"/>
          </a:p>
        </p:txBody>
      </p:sp>
      <p:graphicFrame>
        <p:nvGraphicFramePr>
          <p:cNvPr id="4" name="Table 3"/>
          <p:cNvGraphicFramePr>
            <a:graphicFrameLocks noGrp="1"/>
          </p:cNvGraphicFramePr>
          <p:nvPr/>
        </p:nvGraphicFramePr>
        <p:xfrm>
          <a:off x="0" y="0"/>
          <a:ext cx="9144000" cy="6400801"/>
        </p:xfrm>
        <a:graphic>
          <a:graphicData uri="http://schemas.openxmlformats.org/drawingml/2006/table">
            <a:tbl>
              <a:tblPr firstRow="1" bandRow="1">
                <a:tableStyleId>{073A0DAA-6AF3-43AB-8588-CEC1D06C72B9}</a:tableStyleId>
              </a:tblPr>
              <a:tblGrid>
                <a:gridCol w="838200"/>
                <a:gridCol w="1828800"/>
                <a:gridCol w="3276600"/>
                <a:gridCol w="3200400"/>
              </a:tblGrid>
              <a:tr h="460489">
                <a:tc>
                  <a:txBody>
                    <a:bodyPr/>
                    <a:lstStyle/>
                    <a:p>
                      <a:pPr algn="ctr"/>
                      <a:r>
                        <a:rPr lang="en-IN" dirty="0" smtClean="0"/>
                        <a:t>Sl.</a:t>
                      </a:r>
                      <a:r>
                        <a:rPr lang="en-IN" baseline="0" dirty="0" smtClean="0"/>
                        <a:t> No. </a:t>
                      </a:r>
                      <a:endParaRPr lang="en-IN" dirty="0"/>
                    </a:p>
                  </a:txBody>
                  <a:tcPr/>
                </a:tc>
                <a:tc>
                  <a:txBody>
                    <a:bodyPr/>
                    <a:lstStyle/>
                    <a:p>
                      <a:pPr algn="ctr"/>
                      <a:r>
                        <a:rPr lang="en-IN" dirty="0" smtClean="0"/>
                        <a:t>Principle </a:t>
                      </a:r>
                      <a:endParaRPr lang="en-IN" dirty="0"/>
                    </a:p>
                  </a:txBody>
                  <a:tcPr/>
                </a:tc>
                <a:tc>
                  <a:txBody>
                    <a:bodyPr/>
                    <a:lstStyle/>
                    <a:p>
                      <a:pPr algn="ctr"/>
                      <a:r>
                        <a:rPr lang="en-IN" dirty="0" smtClean="0"/>
                        <a:t>Vapour Compression system </a:t>
                      </a:r>
                      <a:endParaRPr lang="en-IN" dirty="0"/>
                    </a:p>
                  </a:txBody>
                  <a:tcPr/>
                </a:tc>
                <a:tc>
                  <a:txBody>
                    <a:bodyPr/>
                    <a:lstStyle/>
                    <a:p>
                      <a:pPr algn="ctr"/>
                      <a:r>
                        <a:rPr lang="en-IN" dirty="0" smtClean="0"/>
                        <a:t>Vapour</a:t>
                      </a:r>
                      <a:r>
                        <a:rPr lang="en-IN" baseline="0" dirty="0" smtClean="0"/>
                        <a:t> Absorption system </a:t>
                      </a:r>
                      <a:endParaRPr lang="en-IN" dirty="0"/>
                    </a:p>
                  </a:txBody>
                  <a:tcPr/>
                </a:tc>
              </a:tr>
              <a:tr h="644685">
                <a:tc>
                  <a:txBody>
                    <a:bodyPr/>
                    <a:lstStyle/>
                    <a:p>
                      <a:r>
                        <a:rPr lang="en-IN" dirty="0" smtClean="0"/>
                        <a:t>1</a:t>
                      </a:r>
                      <a:endParaRPr lang="en-IN" dirty="0"/>
                    </a:p>
                  </a:txBody>
                  <a:tcPr/>
                </a:tc>
                <a:tc>
                  <a:txBody>
                    <a:bodyPr/>
                    <a:lstStyle/>
                    <a:p>
                      <a:r>
                        <a:rPr lang="en-IN" dirty="0" smtClean="0"/>
                        <a:t>Working method</a:t>
                      </a:r>
                      <a:endParaRPr lang="en-IN" dirty="0"/>
                    </a:p>
                  </a:txBody>
                  <a:tcPr/>
                </a:tc>
                <a:tc>
                  <a:txBody>
                    <a:bodyPr/>
                    <a:lstStyle/>
                    <a:p>
                      <a:r>
                        <a:rPr lang="en-IN" dirty="0" smtClean="0"/>
                        <a:t>Refrigerant vapour is compressed </a:t>
                      </a:r>
                      <a:endParaRPr lang="en-IN" dirty="0"/>
                    </a:p>
                  </a:txBody>
                  <a:tcPr/>
                </a:tc>
                <a:tc>
                  <a:txBody>
                    <a:bodyPr/>
                    <a:lstStyle/>
                    <a:p>
                      <a:r>
                        <a:rPr lang="en-IN" dirty="0" smtClean="0"/>
                        <a:t>Refrigerant vapour is absorbed and heated</a:t>
                      </a:r>
                      <a:r>
                        <a:rPr lang="en-IN" baseline="0" dirty="0" smtClean="0"/>
                        <a:t> </a:t>
                      </a:r>
                      <a:endParaRPr lang="en-IN" dirty="0"/>
                    </a:p>
                  </a:txBody>
                  <a:tcPr/>
                </a:tc>
              </a:tr>
              <a:tr h="690734">
                <a:tc>
                  <a:txBody>
                    <a:bodyPr/>
                    <a:lstStyle/>
                    <a:p>
                      <a:r>
                        <a:rPr lang="en-IN" dirty="0" smtClean="0"/>
                        <a:t>2</a:t>
                      </a:r>
                      <a:endParaRPr lang="en-IN" dirty="0"/>
                    </a:p>
                  </a:txBody>
                  <a:tcPr/>
                </a:tc>
                <a:tc>
                  <a:txBody>
                    <a:bodyPr/>
                    <a:lstStyle/>
                    <a:p>
                      <a:r>
                        <a:rPr lang="en-IN" dirty="0" smtClean="0"/>
                        <a:t>Type of energy supplied</a:t>
                      </a:r>
                      <a:r>
                        <a:rPr lang="en-IN" baseline="0" dirty="0" smtClean="0"/>
                        <a:t> </a:t>
                      </a:r>
                      <a:endParaRPr lang="en-IN" dirty="0"/>
                    </a:p>
                  </a:txBody>
                  <a:tcPr/>
                </a:tc>
                <a:tc>
                  <a:txBody>
                    <a:bodyPr/>
                    <a:lstStyle/>
                    <a:p>
                      <a:r>
                        <a:rPr lang="en-IN" dirty="0" smtClean="0"/>
                        <a:t>Works solely on mechanical</a:t>
                      </a:r>
                      <a:r>
                        <a:rPr lang="en-IN" baseline="0" dirty="0" smtClean="0"/>
                        <a:t> energy. </a:t>
                      </a:r>
                      <a:endParaRPr lang="en-IN" dirty="0"/>
                    </a:p>
                  </a:txBody>
                  <a:tcPr/>
                </a:tc>
                <a:tc>
                  <a:txBody>
                    <a:bodyPr/>
                    <a:lstStyle/>
                    <a:p>
                      <a:r>
                        <a:rPr lang="en-IN" dirty="0" smtClean="0"/>
                        <a:t>Works solely on heat energy.</a:t>
                      </a:r>
                      <a:endParaRPr lang="en-IN" dirty="0"/>
                    </a:p>
                  </a:txBody>
                  <a:tcPr/>
                </a:tc>
              </a:tr>
              <a:tr h="690734">
                <a:tc>
                  <a:txBody>
                    <a:bodyPr/>
                    <a:lstStyle/>
                    <a:p>
                      <a:r>
                        <a:rPr lang="en-IN" dirty="0" smtClean="0"/>
                        <a:t>3</a:t>
                      </a:r>
                      <a:endParaRPr lang="en-IN" dirty="0"/>
                    </a:p>
                  </a:txBody>
                  <a:tcPr/>
                </a:tc>
                <a:tc>
                  <a:txBody>
                    <a:bodyPr/>
                    <a:lstStyle/>
                    <a:p>
                      <a:r>
                        <a:rPr lang="en-IN" dirty="0" smtClean="0"/>
                        <a:t>COP</a:t>
                      </a:r>
                      <a:endParaRPr lang="en-IN" dirty="0"/>
                    </a:p>
                  </a:txBody>
                  <a:tcPr/>
                </a:tc>
                <a:tc>
                  <a:txBody>
                    <a:bodyPr/>
                    <a:lstStyle/>
                    <a:p>
                      <a:r>
                        <a:rPr lang="en-IN" dirty="0" smtClean="0"/>
                        <a:t>COP is higher,</a:t>
                      </a:r>
                      <a:endParaRPr lang="en-IN" dirty="0"/>
                    </a:p>
                  </a:txBody>
                  <a:tcPr/>
                </a:tc>
                <a:tc>
                  <a:txBody>
                    <a:bodyPr/>
                    <a:lstStyle/>
                    <a:p>
                      <a:r>
                        <a:rPr lang="en-IN" dirty="0" smtClean="0"/>
                        <a:t>COP is lower</a:t>
                      </a:r>
                      <a:endParaRPr lang="en-IN" dirty="0"/>
                    </a:p>
                  </a:txBody>
                  <a:tcPr/>
                </a:tc>
              </a:tr>
              <a:tr h="644685">
                <a:tc>
                  <a:txBody>
                    <a:bodyPr/>
                    <a:lstStyle/>
                    <a:p>
                      <a:r>
                        <a:rPr lang="en-IN" dirty="0" smtClean="0"/>
                        <a:t>4</a:t>
                      </a:r>
                      <a:endParaRPr lang="en-IN" dirty="0"/>
                    </a:p>
                  </a:txBody>
                  <a:tcPr/>
                </a:tc>
                <a:tc>
                  <a:txBody>
                    <a:bodyPr/>
                    <a:lstStyle/>
                    <a:p>
                      <a:r>
                        <a:rPr lang="en-IN" dirty="0" smtClean="0"/>
                        <a:t>Noise</a:t>
                      </a:r>
                      <a:r>
                        <a:rPr lang="en-IN" baseline="0" dirty="0" smtClean="0"/>
                        <a:t> </a:t>
                      </a:r>
                      <a:endParaRPr lang="en-IN" dirty="0"/>
                    </a:p>
                  </a:txBody>
                  <a:tcPr/>
                </a:tc>
                <a:tc>
                  <a:txBody>
                    <a:bodyPr/>
                    <a:lstStyle/>
                    <a:p>
                      <a:r>
                        <a:rPr lang="en-IN" dirty="0" smtClean="0"/>
                        <a:t>Noise is more due to the presence of the compressor </a:t>
                      </a:r>
                      <a:endParaRPr lang="en-IN" dirty="0"/>
                    </a:p>
                  </a:txBody>
                  <a:tcPr/>
                </a:tc>
                <a:tc>
                  <a:txBody>
                    <a:bodyPr/>
                    <a:lstStyle/>
                    <a:p>
                      <a:r>
                        <a:rPr lang="en-IN" dirty="0" smtClean="0"/>
                        <a:t>Almost quiet in operation as there is no compressor </a:t>
                      </a:r>
                      <a:endParaRPr lang="en-IN" dirty="0"/>
                    </a:p>
                  </a:txBody>
                  <a:tcPr/>
                </a:tc>
              </a:tr>
              <a:tr h="1197272">
                <a:tc>
                  <a:txBody>
                    <a:bodyPr/>
                    <a:lstStyle/>
                    <a:p>
                      <a:r>
                        <a:rPr lang="en-IN" dirty="0" smtClean="0"/>
                        <a:t>5</a:t>
                      </a:r>
                      <a:r>
                        <a:rPr lang="en-IN" baseline="0" dirty="0" smtClean="0"/>
                        <a:t> </a:t>
                      </a:r>
                      <a:endParaRPr lang="en-IN" dirty="0"/>
                    </a:p>
                  </a:txBody>
                  <a:tcPr/>
                </a:tc>
                <a:tc>
                  <a:txBody>
                    <a:bodyPr/>
                    <a:lstStyle/>
                    <a:p>
                      <a:r>
                        <a:rPr lang="en-IN" dirty="0" smtClean="0"/>
                        <a:t>Leakage of Refrigerant </a:t>
                      </a:r>
                      <a:endParaRPr lang="en-IN" dirty="0"/>
                    </a:p>
                  </a:txBody>
                  <a:tcPr/>
                </a:tc>
                <a:tc>
                  <a:txBody>
                    <a:bodyPr/>
                    <a:lstStyle/>
                    <a:p>
                      <a:r>
                        <a:rPr lang="en-IN" dirty="0" smtClean="0"/>
                        <a:t>Due to high pressure, the chances of leakage of the</a:t>
                      </a:r>
                      <a:r>
                        <a:rPr lang="en-IN" baseline="0" dirty="0" smtClean="0"/>
                        <a:t> refrigerant is more and is a major problem </a:t>
                      </a:r>
                      <a:endParaRPr lang="en-IN" dirty="0"/>
                    </a:p>
                  </a:txBody>
                  <a:tcPr/>
                </a:tc>
                <a:tc>
                  <a:txBody>
                    <a:bodyPr/>
                    <a:lstStyle/>
                    <a:p>
                      <a:r>
                        <a:rPr lang="en-IN" dirty="0" smtClean="0"/>
                        <a:t>Almost</a:t>
                      </a:r>
                      <a:r>
                        <a:rPr lang="en-IN" baseline="0" dirty="0" smtClean="0"/>
                        <a:t> there is no leakage of the refrigerant</a:t>
                      </a:r>
                      <a:endParaRPr lang="en-IN" dirty="0"/>
                    </a:p>
                  </a:txBody>
                  <a:tcPr/>
                </a:tc>
              </a:tr>
              <a:tr h="690734">
                <a:tc>
                  <a:txBody>
                    <a:bodyPr/>
                    <a:lstStyle/>
                    <a:p>
                      <a:r>
                        <a:rPr lang="en-IN" dirty="0" smtClean="0"/>
                        <a:t>6</a:t>
                      </a:r>
                      <a:endParaRPr lang="en-IN" dirty="0"/>
                    </a:p>
                  </a:txBody>
                  <a:tcPr/>
                </a:tc>
                <a:tc>
                  <a:txBody>
                    <a:bodyPr/>
                    <a:lstStyle/>
                    <a:p>
                      <a:r>
                        <a:rPr lang="en-IN" dirty="0" smtClean="0"/>
                        <a:t>Maintenance</a:t>
                      </a:r>
                      <a:endParaRPr lang="en-IN" dirty="0"/>
                    </a:p>
                  </a:txBody>
                  <a:tcPr/>
                </a:tc>
                <a:tc>
                  <a:txBody>
                    <a:bodyPr/>
                    <a:lstStyle/>
                    <a:p>
                      <a:r>
                        <a:rPr lang="en-IN" dirty="0" smtClean="0"/>
                        <a:t>The maintenance</a:t>
                      </a:r>
                      <a:r>
                        <a:rPr lang="en-IN" baseline="0" dirty="0" smtClean="0"/>
                        <a:t> is high because of the compressor </a:t>
                      </a:r>
                      <a:endParaRPr lang="en-IN" dirty="0"/>
                    </a:p>
                  </a:txBody>
                  <a:tcPr/>
                </a:tc>
                <a:tc>
                  <a:txBody>
                    <a:bodyPr/>
                    <a:lstStyle/>
                    <a:p>
                      <a:r>
                        <a:rPr lang="en-IN" dirty="0" smtClean="0"/>
                        <a:t>The maintenance is low </a:t>
                      </a:r>
                      <a:endParaRPr lang="en-IN" dirty="0"/>
                    </a:p>
                  </a:txBody>
                  <a:tcPr/>
                </a:tc>
              </a:tr>
              <a:tr h="690734">
                <a:tc>
                  <a:txBody>
                    <a:bodyPr/>
                    <a:lstStyle/>
                    <a:p>
                      <a:r>
                        <a:rPr lang="en-IN" dirty="0" smtClean="0"/>
                        <a:t>7</a:t>
                      </a:r>
                      <a:endParaRPr lang="en-IN" dirty="0"/>
                    </a:p>
                  </a:txBody>
                  <a:tcPr/>
                </a:tc>
                <a:tc>
                  <a:txBody>
                    <a:bodyPr/>
                    <a:lstStyle/>
                    <a:p>
                      <a:r>
                        <a:rPr lang="en-IN" dirty="0" smtClean="0"/>
                        <a:t>Operating cost </a:t>
                      </a:r>
                      <a:endParaRPr lang="en-IN" dirty="0"/>
                    </a:p>
                  </a:txBody>
                  <a:tcPr/>
                </a:tc>
                <a:tc>
                  <a:txBody>
                    <a:bodyPr/>
                    <a:lstStyle/>
                    <a:p>
                      <a:r>
                        <a:rPr lang="en-IN" dirty="0" smtClean="0"/>
                        <a:t>Is</a:t>
                      </a:r>
                      <a:r>
                        <a:rPr lang="en-IN" baseline="0" dirty="0" smtClean="0"/>
                        <a:t> high due to electrical energy</a:t>
                      </a:r>
                      <a:endParaRPr lang="en-IN" dirty="0"/>
                    </a:p>
                  </a:txBody>
                  <a:tcPr/>
                </a:tc>
                <a:tc>
                  <a:txBody>
                    <a:bodyPr/>
                    <a:lstStyle/>
                    <a:p>
                      <a:r>
                        <a:rPr lang="en-IN" dirty="0" smtClean="0"/>
                        <a:t>Cost is less because</a:t>
                      </a:r>
                      <a:r>
                        <a:rPr lang="en-IN" baseline="0" dirty="0" smtClean="0"/>
                        <a:t> energy required is less </a:t>
                      </a:r>
                      <a:r>
                        <a:rPr lang="en-IN" dirty="0" smtClean="0"/>
                        <a:t> </a:t>
                      </a:r>
                      <a:endParaRPr lang="en-IN" dirty="0"/>
                    </a:p>
                  </a:txBody>
                  <a:tcPr/>
                </a:tc>
              </a:tr>
              <a:tr h="690734">
                <a:tc>
                  <a:txBody>
                    <a:bodyPr/>
                    <a:lstStyle/>
                    <a:p>
                      <a:r>
                        <a:rPr lang="en-IN" dirty="0" smtClean="0"/>
                        <a:t>8</a:t>
                      </a:r>
                      <a:endParaRPr lang="en-IN" dirty="0"/>
                    </a:p>
                  </a:txBody>
                  <a:tcPr/>
                </a:tc>
                <a:tc>
                  <a:txBody>
                    <a:bodyPr/>
                    <a:lstStyle/>
                    <a:p>
                      <a:r>
                        <a:rPr lang="en-IN" dirty="0" smtClean="0"/>
                        <a:t>Refrigerant </a:t>
                      </a:r>
                      <a:endParaRPr lang="en-IN" dirty="0"/>
                    </a:p>
                  </a:txBody>
                  <a:tcPr/>
                </a:tc>
                <a:tc>
                  <a:txBody>
                    <a:bodyPr/>
                    <a:lstStyle/>
                    <a:p>
                      <a:r>
                        <a:rPr lang="en-IN" dirty="0" smtClean="0"/>
                        <a:t>Freon</a:t>
                      </a:r>
                      <a:r>
                        <a:rPr lang="en-IN" baseline="0" dirty="0" smtClean="0"/>
                        <a:t> – 12 </a:t>
                      </a:r>
                      <a:endParaRPr lang="en-IN" dirty="0"/>
                    </a:p>
                  </a:txBody>
                  <a:tcPr/>
                </a:tc>
                <a:tc>
                  <a:txBody>
                    <a:bodyPr/>
                    <a:lstStyle/>
                    <a:p>
                      <a:r>
                        <a:rPr lang="en-IN" dirty="0" smtClean="0"/>
                        <a:t>Ammonia </a:t>
                      </a:r>
                      <a:endParaRPr lang="en-IN"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52400"/>
            <a:ext cx="8215370" cy="5919806"/>
          </a:xfrm>
        </p:spPr>
        <p:txBody>
          <a:bodyPr/>
          <a:lstStyle/>
          <a:p>
            <a:pPr algn="ctr">
              <a:buNone/>
            </a:pPr>
            <a:r>
              <a:rPr lang="en-US" i="1" dirty="0" smtClean="0">
                <a:solidFill>
                  <a:srgbClr val="FF0000"/>
                </a:solidFill>
                <a:latin typeface="Algerian" pitchFamily="82" charset="0"/>
              </a:rPr>
              <a:t>Steam Turbines</a:t>
            </a:r>
          </a:p>
          <a:p>
            <a:endParaRPr lang="en-US" dirty="0" smtClean="0"/>
          </a:p>
          <a:p>
            <a:r>
              <a:rPr lang="en-US" dirty="0" smtClean="0"/>
              <a:t>Machine generates power by converting the kinetic energy stream of fluid into mechanical energy, in the form of rotation of shaft.</a:t>
            </a:r>
          </a:p>
          <a:p>
            <a:r>
              <a:rPr lang="en-US" dirty="0" smtClean="0"/>
              <a:t>Based on the type of fluid used turbines are classified into 3 types</a:t>
            </a:r>
          </a:p>
          <a:p>
            <a:pPr marL="514350" indent="-514350">
              <a:buFont typeface="+mj-lt"/>
              <a:buAutoNum type="arabicPeriod"/>
            </a:pPr>
            <a:r>
              <a:rPr lang="en-US" dirty="0" smtClean="0"/>
              <a:t>Steam turbine</a:t>
            </a:r>
          </a:p>
          <a:p>
            <a:pPr marL="514350" indent="-514350">
              <a:buFont typeface="+mj-lt"/>
              <a:buAutoNum type="arabicPeriod"/>
            </a:pPr>
            <a:r>
              <a:rPr lang="en-US" dirty="0" smtClean="0"/>
              <a:t>Water turbine</a:t>
            </a:r>
          </a:p>
          <a:p>
            <a:pPr marL="514350" indent="-514350">
              <a:buFont typeface="+mj-lt"/>
              <a:buAutoNum type="arabicPeriod"/>
            </a:pPr>
            <a:r>
              <a:rPr lang="en-US" dirty="0" smtClean="0"/>
              <a:t>Gas turbine</a:t>
            </a:r>
            <a:endParaRPr lang="en-IN"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714356"/>
            <a:ext cx="7560840" cy="2092881"/>
          </a:xfrm>
          <a:prstGeom prst="rect">
            <a:avLst/>
          </a:prstGeom>
          <a:noFill/>
        </p:spPr>
        <p:txBody>
          <a:bodyPr wrap="square" rtlCol="0">
            <a:spAutoFit/>
          </a:bodyPr>
          <a:lstStyle/>
          <a:p>
            <a:pPr algn="just"/>
            <a:r>
              <a:rPr lang="en-IN" sz="2800" dirty="0">
                <a:latin typeface="Arial" pitchFamily="34" charset="0"/>
                <a:cs typeface="Arial" pitchFamily="34" charset="0"/>
              </a:rPr>
              <a:t>A </a:t>
            </a:r>
            <a:r>
              <a:rPr lang="en-IN" sz="2800" b="1" dirty="0">
                <a:latin typeface="Arial" pitchFamily="34" charset="0"/>
                <a:cs typeface="Arial" pitchFamily="34" charset="0"/>
              </a:rPr>
              <a:t>steam </a:t>
            </a:r>
            <a:r>
              <a:rPr lang="en-IN" sz="2800" b="1" dirty="0" smtClean="0">
                <a:latin typeface="Arial" pitchFamily="34" charset="0"/>
                <a:cs typeface="Arial" pitchFamily="34" charset="0"/>
              </a:rPr>
              <a:t>turbine</a:t>
            </a:r>
            <a:r>
              <a:rPr lang="en-IN" sz="2800" dirty="0">
                <a:latin typeface="Arial" pitchFamily="34" charset="0"/>
                <a:cs typeface="Arial" pitchFamily="34" charset="0"/>
              </a:rPr>
              <a:t> is a device that extracts thermal energy from pressurized steam and uses it to do mechanical work on a rotating output shaft. </a:t>
            </a:r>
          </a:p>
          <a:p>
            <a:endParaRPr lang="en-IN" dirty="0"/>
          </a:p>
        </p:txBody>
      </p:sp>
      <p:sp>
        <p:nvSpPr>
          <p:cNvPr id="3" name="Slide Number Placeholder 2"/>
          <p:cNvSpPr>
            <a:spLocks noGrp="1"/>
          </p:cNvSpPr>
          <p:nvPr>
            <p:ph type="sldNum" sz="quarter" idx="12"/>
          </p:nvPr>
        </p:nvSpPr>
        <p:spPr/>
        <p:txBody>
          <a:bodyPr/>
          <a:lstStyle/>
          <a:p>
            <a:fld id="{E2E6EB17-2319-4F1F-8486-BA1B2E1B0969}" type="slidenum">
              <a:rPr lang="en-IN" smtClean="0"/>
              <a:pPr/>
              <a:t>62</a:t>
            </a:fld>
            <a:endParaRPr lang="en-IN" dirty="0"/>
          </a:p>
        </p:txBody>
      </p:sp>
      <p:sp>
        <p:nvSpPr>
          <p:cNvPr id="4" name="Footer Placeholder 3"/>
          <p:cNvSpPr>
            <a:spLocks noGrp="1"/>
          </p:cNvSpPr>
          <p:nvPr>
            <p:ph type="ftr" sz="quarter" idx="11"/>
          </p:nvPr>
        </p:nvSpPr>
        <p:spPr/>
        <p:txBody>
          <a:bodyPr/>
          <a:lstStyle/>
          <a:p>
            <a:r>
              <a:rPr lang="en-IN" dirty="0" smtClean="0"/>
              <a:t>PES</a:t>
            </a:r>
            <a:endParaRPr lang="en-IN" dirty="0"/>
          </a:p>
        </p:txBody>
      </p:sp>
      <p:sp>
        <p:nvSpPr>
          <p:cNvPr id="5" name="Rectangle 4"/>
          <p:cNvSpPr/>
          <p:nvPr/>
        </p:nvSpPr>
        <p:spPr>
          <a:xfrm>
            <a:off x="785786" y="3357562"/>
            <a:ext cx="7643866" cy="1384995"/>
          </a:xfrm>
          <a:prstGeom prst="rect">
            <a:avLst/>
          </a:prstGeom>
          <a:noFill/>
        </p:spPr>
        <p:txBody>
          <a:bodyPr wrap="square" rtlCol="0">
            <a:spAutoFit/>
          </a:bodyPr>
          <a:lstStyle/>
          <a:p>
            <a:pPr algn="just"/>
            <a:r>
              <a:rPr lang="en-IN" sz="2800" dirty="0" smtClean="0">
                <a:latin typeface="Arial" pitchFamily="34" charset="0"/>
                <a:cs typeface="Arial" pitchFamily="34" charset="0"/>
              </a:rPr>
              <a:t>Because the turbine generates rotary motion, it is particularly suited to be used to drive an electrical generator</a:t>
            </a:r>
            <a:endParaRPr lang="en-IN" sz="28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844824"/>
            <a:ext cx="8715436" cy="2084242"/>
          </a:xfrm>
        </p:spPr>
        <p:txBody>
          <a:bodyPr>
            <a:normAutofit/>
          </a:bodyPr>
          <a:lstStyle/>
          <a:p>
            <a:pPr algn="just"/>
            <a:r>
              <a:rPr lang="en-US" sz="2800" dirty="0" smtClean="0">
                <a:solidFill>
                  <a:schemeClr val="tx1"/>
                </a:solidFill>
                <a:latin typeface="Arial" pitchFamily="34" charset="0"/>
                <a:cs typeface="Arial" pitchFamily="34" charset="0"/>
              </a:rPr>
              <a:t>Steam Turbine may also be define as, a device which converts heat energy of the steam to the mechanical energy,  which finally converted into electrical energy</a:t>
            </a:r>
            <a:r>
              <a:rPr lang="en-US" sz="2800" dirty="0" smtClean="0">
                <a:latin typeface="Arial" pitchFamily="34" charset="0"/>
                <a:cs typeface="Arial" pitchFamily="34" charset="0"/>
              </a:rPr>
              <a:t>.</a:t>
            </a:r>
            <a:endParaRPr lang="en-IN" sz="2800"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E2E6EB17-2319-4F1F-8486-BA1B2E1B0969}" type="slidenum">
              <a:rPr lang="en-IN" smtClean="0"/>
              <a:pPr/>
              <a:t>63</a:t>
            </a:fld>
            <a:endParaRPr lang="en-IN" dirty="0"/>
          </a:p>
        </p:txBody>
      </p:sp>
      <p:sp>
        <p:nvSpPr>
          <p:cNvPr id="4" name="Footer Placeholder 3"/>
          <p:cNvSpPr>
            <a:spLocks noGrp="1"/>
          </p:cNvSpPr>
          <p:nvPr>
            <p:ph type="ftr" sz="quarter" idx="11"/>
          </p:nvPr>
        </p:nvSpPr>
        <p:spPr/>
        <p:txBody>
          <a:bodyPr/>
          <a:lstStyle/>
          <a:p>
            <a:r>
              <a:rPr lang="en-IN" dirty="0" smtClean="0"/>
              <a:t>PES</a:t>
            </a:r>
            <a:endParaRPr lang="en-I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14282" y="214290"/>
            <a:ext cx="8715436" cy="714380"/>
          </a:xfrm>
        </p:spPr>
        <p:txBody>
          <a:bodyPr>
            <a:normAutofit fontScale="90000"/>
          </a:bodyPr>
          <a:lstStyle/>
          <a:p>
            <a:r>
              <a:rPr lang="en-US" dirty="0">
                <a:cs typeface="Times New Roman" pitchFamily="18" charset="0"/>
              </a:rPr>
              <a:t>WORK IN A TURBINE VISUALIZED</a:t>
            </a:r>
          </a:p>
        </p:txBody>
      </p:sp>
      <p:sp>
        <p:nvSpPr>
          <p:cNvPr id="5" name="Footer Placeholder 2"/>
          <p:cNvSpPr>
            <a:spLocks noGrp="1"/>
          </p:cNvSpPr>
          <p:nvPr>
            <p:ph type="ftr" sz="quarter" idx="11"/>
          </p:nvPr>
        </p:nvSpPr>
        <p:spPr/>
        <p:txBody>
          <a:bodyPr/>
          <a:lstStyle/>
          <a:p>
            <a:r>
              <a:rPr lang="en-US" i="0" dirty="0" smtClean="0">
                <a:latin typeface="Arial" charset="0"/>
              </a:rPr>
              <a:t>PES</a:t>
            </a:r>
            <a:endParaRPr lang="en-US" i="0" dirty="0">
              <a:latin typeface="Arial" charset="0"/>
            </a:endParaRPr>
          </a:p>
        </p:txBody>
      </p:sp>
      <p:pic>
        <p:nvPicPr>
          <p:cNvPr id="52233" name="Picture 9" descr="01"/>
          <p:cNvPicPr>
            <a:picLocks noChangeAspect="1" noChangeArrowheads="1"/>
          </p:cNvPicPr>
          <p:nvPr/>
        </p:nvPicPr>
        <p:blipFill>
          <a:blip r:embed="rId3" cstate="print"/>
          <a:srcRect/>
          <a:stretch>
            <a:fillRect/>
          </a:stretch>
        </p:blipFill>
        <p:spPr bwMode="auto">
          <a:xfrm>
            <a:off x="214282" y="1785926"/>
            <a:ext cx="4476056" cy="4725140"/>
          </a:xfrm>
          <a:prstGeom prst="rect">
            <a:avLst/>
          </a:prstGeom>
          <a:noFill/>
        </p:spPr>
      </p:pic>
      <p:sp>
        <p:nvSpPr>
          <p:cNvPr id="6" name="Slide Number Placeholder 5"/>
          <p:cNvSpPr>
            <a:spLocks noGrp="1"/>
          </p:cNvSpPr>
          <p:nvPr>
            <p:ph type="sldNum" sz="quarter" idx="12"/>
          </p:nvPr>
        </p:nvSpPr>
        <p:spPr/>
        <p:txBody>
          <a:bodyPr/>
          <a:lstStyle/>
          <a:p>
            <a:fld id="{E2E6EB17-2319-4F1F-8486-BA1B2E1B0969}" type="slidenum">
              <a:rPr lang="en-IN" smtClean="0"/>
              <a:pPr/>
              <a:t>64</a:t>
            </a:fld>
            <a:endParaRPr lang="en-IN" dirty="0"/>
          </a:p>
        </p:txBody>
      </p:sp>
      <p:sp>
        <p:nvSpPr>
          <p:cNvPr id="7" name="Rectangle 6"/>
          <p:cNvSpPr/>
          <p:nvPr/>
        </p:nvSpPr>
        <p:spPr>
          <a:xfrm>
            <a:off x="4429092" y="2571744"/>
            <a:ext cx="4714908" cy="1015663"/>
          </a:xfrm>
          <a:prstGeom prst="rect">
            <a:avLst/>
          </a:prstGeom>
        </p:spPr>
        <p:txBody>
          <a:bodyPr wrap="square">
            <a:spAutoFit/>
          </a:bodyPr>
          <a:lstStyle/>
          <a:p>
            <a:pPr fontAlgn="base">
              <a:buFont typeface="Arial" pitchFamily="34" charset="0"/>
              <a:buChar char="•"/>
            </a:pPr>
            <a:r>
              <a:rPr lang="en-IN" sz="2000" dirty="0" smtClean="0"/>
              <a:t> Kinetic </a:t>
            </a:r>
            <a:r>
              <a:rPr lang="en-IN" sz="2000" dirty="0"/>
              <a:t>energy - Virtue of its velocity</a:t>
            </a:r>
          </a:p>
          <a:p>
            <a:pPr fontAlgn="base">
              <a:buFont typeface="Arial" pitchFamily="34" charset="0"/>
              <a:buChar char="•"/>
            </a:pPr>
            <a:r>
              <a:rPr lang="en-IN" sz="2000" dirty="0" smtClean="0"/>
              <a:t> Pressure </a:t>
            </a:r>
            <a:r>
              <a:rPr lang="en-IN" sz="2000" dirty="0"/>
              <a:t>Energy - Virtue of its pressure</a:t>
            </a:r>
          </a:p>
          <a:p>
            <a:pPr fontAlgn="base">
              <a:buFont typeface="Arial" pitchFamily="34" charset="0"/>
              <a:buChar char="•"/>
            </a:pPr>
            <a:r>
              <a:rPr lang="en-IN" sz="2000" dirty="0" smtClean="0"/>
              <a:t> Internal </a:t>
            </a:r>
            <a:r>
              <a:rPr lang="en-IN" sz="2000" dirty="0"/>
              <a:t>Energy - Virtue of its temperature</a:t>
            </a:r>
          </a:p>
        </p:txBody>
      </p:sp>
      <p:sp>
        <p:nvSpPr>
          <p:cNvPr id="8" name="Rectangle 7"/>
          <p:cNvSpPr/>
          <p:nvPr/>
        </p:nvSpPr>
        <p:spPr>
          <a:xfrm>
            <a:off x="4357686" y="1714488"/>
            <a:ext cx="4786314" cy="714380"/>
          </a:xfrm>
          <a:prstGeom prst="rect">
            <a:avLst/>
          </a:prstGeom>
        </p:spPr>
        <p:txBody>
          <a:bodyPr wrap="square">
            <a:spAutoFit/>
          </a:bodyPr>
          <a:lstStyle/>
          <a:p>
            <a:r>
              <a:rPr lang="en-IN" sz="2000" b="1" dirty="0"/>
              <a:t>A flowing fluid can have 3 components of </a:t>
            </a:r>
            <a:r>
              <a:rPr lang="en-IN" sz="2000" b="1" dirty="0" smtClean="0"/>
              <a:t>energy</a:t>
            </a:r>
            <a:endParaRPr lang="en-IN" sz="2000" b="1"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571480"/>
            <a:ext cx="8429684" cy="3539430"/>
          </a:xfrm>
          <a:prstGeom prst="rect">
            <a:avLst/>
          </a:prstGeom>
          <a:noFill/>
        </p:spPr>
        <p:txBody>
          <a:bodyPr wrap="square" rtlCol="0">
            <a:spAutoFit/>
          </a:bodyPr>
          <a:lstStyle/>
          <a:p>
            <a:r>
              <a:rPr lang="en-US" sz="2800" b="1" dirty="0" smtClean="0">
                <a:latin typeface="Arial" pitchFamily="34" charset="0"/>
                <a:cs typeface="Arial" pitchFamily="34" charset="0"/>
              </a:rPr>
              <a:t>CLASSIFICATION OF STEAM TURBINE</a:t>
            </a:r>
          </a:p>
          <a:p>
            <a:endParaRPr lang="en-US" sz="2800" b="1" dirty="0" smtClean="0">
              <a:latin typeface="Arial" pitchFamily="34" charset="0"/>
              <a:cs typeface="Arial" pitchFamily="34" charset="0"/>
            </a:endParaRPr>
          </a:p>
          <a:p>
            <a:r>
              <a:rPr lang="en-US" sz="2800" dirty="0" smtClean="0">
                <a:latin typeface="Arial" pitchFamily="34" charset="0"/>
                <a:cs typeface="Arial" pitchFamily="34" charset="0"/>
              </a:rPr>
              <a:t>Classification of steam turbines may be done as following:</a:t>
            </a:r>
          </a:p>
          <a:p>
            <a:pPr marL="514350" indent="-514350">
              <a:buAutoNum type="arabicPeriod"/>
            </a:pPr>
            <a:r>
              <a:rPr lang="en-US" sz="2800" dirty="0" smtClean="0">
                <a:latin typeface="Arial" pitchFamily="34" charset="0"/>
                <a:cs typeface="Arial" pitchFamily="34" charset="0"/>
              </a:rPr>
              <a:t>According to action of steam</a:t>
            </a:r>
          </a:p>
          <a:p>
            <a:pPr marL="514350" indent="-514350"/>
            <a:r>
              <a:rPr lang="en-US" sz="2800" dirty="0" smtClean="0">
                <a:latin typeface="Arial" pitchFamily="34" charset="0"/>
                <a:cs typeface="Arial" pitchFamily="34" charset="0"/>
              </a:rPr>
              <a:t>      (a) Impulse turbine (Thrust, a Push)</a:t>
            </a:r>
          </a:p>
          <a:p>
            <a:pPr marL="514350" indent="-514350"/>
            <a:r>
              <a:rPr lang="en-US" sz="2800" dirty="0" smtClean="0">
                <a:latin typeface="Arial" pitchFamily="34" charset="0"/>
                <a:cs typeface="Arial" pitchFamily="34" charset="0"/>
              </a:rPr>
              <a:t>      (b) Reaction turbine</a:t>
            </a:r>
          </a:p>
          <a:p>
            <a:pPr marL="514350" indent="-514350"/>
            <a:r>
              <a:rPr lang="en-US" sz="2800" dirty="0" smtClean="0">
                <a:latin typeface="Arial" pitchFamily="34" charset="0"/>
                <a:cs typeface="Arial" pitchFamily="34" charset="0"/>
              </a:rPr>
              <a:t>      (c) Combination of both</a:t>
            </a:r>
            <a:endParaRPr lang="en-IN" sz="2800"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E2E6EB17-2319-4F1F-8486-BA1B2E1B0969}" type="slidenum">
              <a:rPr lang="en-IN" smtClean="0"/>
              <a:pPr/>
              <a:t>65</a:t>
            </a:fld>
            <a:endParaRPr lang="en-IN" dirty="0"/>
          </a:p>
        </p:txBody>
      </p:sp>
      <p:sp>
        <p:nvSpPr>
          <p:cNvPr id="4" name="Footer Placeholder 3"/>
          <p:cNvSpPr>
            <a:spLocks noGrp="1"/>
          </p:cNvSpPr>
          <p:nvPr>
            <p:ph type="ftr" sz="quarter" idx="11"/>
          </p:nvPr>
        </p:nvSpPr>
        <p:spPr/>
        <p:txBody>
          <a:bodyPr/>
          <a:lstStyle/>
          <a:p>
            <a:r>
              <a:rPr lang="en-IN" dirty="0" smtClean="0"/>
              <a:t>PES</a:t>
            </a:r>
            <a:endParaRPr lang="en-IN" dirty="0"/>
          </a:p>
        </p:txBody>
      </p:sp>
      <p:grpSp>
        <p:nvGrpSpPr>
          <p:cNvPr id="5" name="Group 560"/>
          <p:cNvGrpSpPr>
            <a:grpSpLocks/>
          </p:cNvGrpSpPr>
          <p:nvPr/>
        </p:nvGrpSpPr>
        <p:grpSpPr bwMode="auto">
          <a:xfrm>
            <a:off x="5214942" y="3571876"/>
            <a:ext cx="3379816" cy="2578444"/>
            <a:chOff x="1226" y="720"/>
            <a:chExt cx="3286" cy="3300"/>
          </a:xfrm>
        </p:grpSpPr>
        <p:sp>
          <p:nvSpPr>
            <p:cNvPr id="7" name="AutoShape 561"/>
            <p:cNvSpPr>
              <a:spLocks noChangeArrowheads="1"/>
            </p:cNvSpPr>
            <p:nvPr/>
          </p:nvSpPr>
          <p:spPr bwMode="auto">
            <a:xfrm>
              <a:off x="1696" y="1479"/>
              <a:ext cx="2375" cy="2251"/>
            </a:xfrm>
            <a:prstGeom prst="can">
              <a:avLst>
                <a:gd name="adj" fmla="val 50000"/>
              </a:avLst>
            </a:prstGeom>
            <a:solidFill>
              <a:schemeClr val="folHlink"/>
            </a:solidFill>
            <a:ln w="19050">
              <a:solidFill>
                <a:schemeClr val="tx1"/>
              </a:solidFill>
              <a:round/>
              <a:headEnd/>
              <a:tailEnd/>
            </a:ln>
            <a:effectLst/>
          </p:spPr>
          <p:txBody>
            <a:bodyPr wrap="none" anchor="ctr"/>
            <a:lstStyle/>
            <a:p>
              <a:endParaRPr lang="en-IN" dirty="0"/>
            </a:p>
          </p:txBody>
        </p:sp>
        <p:sp>
          <p:nvSpPr>
            <p:cNvPr id="8" name="Freeform 562"/>
            <p:cNvSpPr>
              <a:spLocks/>
            </p:cNvSpPr>
            <p:nvPr/>
          </p:nvSpPr>
          <p:spPr bwMode="auto">
            <a:xfrm>
              <a:off x="2984" y="1243"/>
              <a:ext cx="661" cy="401"/>
            </a:xfrm>
            <a:custGeom>
              <a:avLst/>
              <a:gdLst/>
              <a:ahLst/>
              <a:cxnLst>
                <a:cxn ang="0">
                  <a:pos x="48" y="401"/>
                </a:cxn>
                <a:cxn ang="0">
                  <a:pos x="618" y="157"/>
                </a:cxn>
                <a:cxn ang="0">
                  <a:pos x="655" y="114"/>
                </a:cxn>
                <a:cxn ang="0">
                  <a:pos x="656" y="75"/>
                </a:cxn>
                <a:cxn ang="0">
                  <a:pos x="630" y="41"/>
                </a:cxn>
                <a:cxn ang="0">
                  <a:pos x="550" y="2"/>
                </a:cxn>
                <a:cxn ang="0">
                  <a:pos x="498" y="0"/>
                </a:cxn>
                <a:cxn ang="0">
                  <a:pos x="479" y="23"/>
                </a:cxn>
                <a:cxn ang="0">
                  <a:pos x="514" y="50"/>
                </a:cxn>
                <a:cxn ang="0">
                  <a:pos x="559" y="68"/>
                </a:cxn>
                <a:cxn ang="0">
                  <a:pos x="593" y="89"/>
                </a:cxn>
                <a:cxn ang="0">
                  <a:pos x="581" y="113"/>
                </a:cxn>
                <a:cxn ang="0">
                  <a:pos x="562" y="122"/>
                </a:cxn>
                <a:cxn ang="0">
                  <a:pos x="0" y="362"/>
                </a:cxn>
                <a:cxn ang="0">
                  <a:pos x="48" y="401"/>
                </a:cxn>
              </a:cxnLst>
              <a:rect l="0" t="0" r="r" b="b"/>
              <a:pathLst>
                <a:path w="661" h="401">
                  <a:moveTo>
                    <a:pt x="48" y="401"/>
                  </a:moveTo>
                  <a:lnTo>
                    <a:pt x="618" y="157"/>
                  </a:lnTo>
                  <a:lnTo>
                    <a:pt x="655" y="114"/>
                  </a:lnTo>
                  <a:cubicBezTo>
                    <a:pt x="661" y="100"/>
                    <a:pt x="660" y="87"/>
                    <a:pt x="656" y="75"/>
                  </a:cubicBezTo>
                  <a:cubicBezTo>
                    <a:pt x="652" y="63"/>
                    <a:pt x="648" y="53"/>
                    <a:pt x="630" y="41"/>
                  </a:cubicBezTo>
                  <a:lnTo>
                    <a:pt x="550" y="2"/>
                  </a:lnTo>
                  <a:lnTo>
                    <a:pt x="498" y="0"/>
                  </a:lnTo>
                  <a:lnTo>
                    <a:pt x="479" y="23"/>
                  </a:lnTo>
                  <a:lnTo>
                    <a:pt x="514" y="50"/>
                  </a:lnTo>
                  <a:lnTo>
                    <a:pt x="559" y="68"/>
                  </a:lnTo>
                  <a:cubicBezTo>
                    <a:pt x="572" y="74"/>
                    <a:pt x="589" y="82"/>
                    <a:pt x="593" y="89"/>
                  </a:cubicBezTo>
                  <a:cubicBezTo>
                    <a:pt x="597" y="96"/>
                    <a:pt x="586" y="107"/>
                    <a:pt x="581" y="113"/>
                  </a:cubicBezTo>
                  <a:lnTo>
                    <a:pt x="562" y="122"/>
                  </a:lnTo>
                  <a:lnTo>
                    <a:pt x="0" y="362"/>
                  </a:lnTo>
                  <a:lnTo>
                    <a:pt x="48" y="401"/>
                  </a:lnTo>
                  <a:close/>
                </a:path>
              </a:pathLst>
            </a:custGeom>
            <a:solidFill>
              <a:srgbClr val="FF0000"/>
            </a:solidFill>
            <a:ln w="12700" cap="flat" cmpd="sng">
              <a:solidFill>
                <a:schemeClr val="tx1"/>
              </a:solidFill>
              <a:prstDash val="solid"/>
              <a:round/>
              <a:headEnd type="none" w="med" len="med"/>
              <a:tailEnd type="none" w="med" len="med"/>
            </a:ln>
            <a:effectLst/>
          </p:spPr>
          <p:txBody>
            <a:bodyPr wrap="none" anchor="ctr"/>
            <a:lstStyle/>
            <a:p>
              <a:endParaRPr lang="en-IN" dirty="0"/>
            </a:p>
          </p:txBody>
        </p:sp>
        <p:sp>
          <p:nvSpPr>
            <p:cNvPr id="9" name="Freeform 563"/>
            <p:cNvSpPr>
              <a:spLocks/>
            </p:cNvSpPr>
            <p:nvPr/>
          </p:nvSpPr>
          <p:spPr bwMode="auto">
            <a:xfrm>
              <a:off x="1979" y="1326"/>
              <a:ext cx="795" cy="308"/>
            </a:xfrm>
            <a:custGeom>
              <a:avLst/>
              <a:gdLst/>
              <a:ahLst/>
              <a:cxnLst>
                <a:cxn ang="0">
                  <a:pos x="795" y="257"/>
                </a:cxn>
                <a:cxn ang="0">
                  <a:pos x="228" y="5"/>
                </a:cxn>
                <a:cxn ang="0">
                  <a:pos x="175" y="0"/>
                </a:cxn>
                <a:cxn ang="0">
                  <a:pos x="119" y="8"/>
                </a:cxn>
                <a:cxn ang="0">
                  <a:pos x="44" y="39"/>
                </a:cxn>
                <a:cxn ang="0">
                  <a:pos x="4" y="64"/>
                </a:cxn>
                <a:cxn ang="0">
                  <a:pos x="21" y="75"/>
                </a:cxn>
                <a:cxn ang="0">
                  <a:pos x="26" y="87"/>
                </a:cxn>
                <a:cxn ang="0">
                  <a:pos x="28" y="98"/>
                </a:cxn>
                <a:cxn ang="0">
                  <a:pos x="27" y="107"/>
                </a:cxn>
                <a:cxn ang="0">
                  <a:pos x="79" y="85"/>
                </a:cxn>
                <a:cxn ang="0">
                  <a:pos x="148" y="57"/>
                </a:cxn>
                <a:cxn ang="0">
                  <a:pos x="190" y="56"/>
                </a:cxn>
                <a:cxn ang="0">
                  <a:pos x="228" y="65"/>
                </a:cxn>
                <a:cxn ang="0">
                  <a:pos x="769" y="308"/>
                </a:cxn>
                <a:cxn ang="0">
                  <a:pos x="795" y="257"/>
                </a:cxn>
              </a:cxnLst>
              <a:rect l="0" t="0" r="r" b="b"/>
              <a:pathLst>
                <a:path w="795" h="308">
                  <a:moveTo>
                    <a:pt x="795" y="257"/>
                  </a:moveTo>
                  <a:lnTo>
                    <a:pt x="228" y="5"/>
                  </a:lnTo>
                  <a:lnTo>
                    <a:pt x="175" y="0"/>
                  </a:lnTo>
                  <a:cubicBezTo>
                    <a:pt x="157" y="0"/>
                    <a:pt x="141" y="2"/>
                    <a:pt x="119" y="8"/>
                  </a:cubicBezTo>
                  <a:cubicBezTo>
                    <a:pt x="97" y="14"/>
                    <a:pt x="63" y="30"/>
                    <a:pt x="44" y="39"/>
                  </a:cubicBezTo>
                  <a:cubicBezTo>
                    <a:pt x="25" y="48"/>
                    <a:pt x="8" y="58"/>
                    <a:pt x="4" y="64"/>
                  </a:cubicBezTo>
                  <a:cubicBezTo>
                    <a:pt x="0" y="70"/>
                    <a:pt x="17" y="71"/>
                    <a:pt x="21" y="75"/>
                  </a:cubicBezTo>
                  <a:cubicBezTo>
                    <a:pt x="25" y="79"/>
                    <a:pt x="25" y="83"/>
                    <a:pt x="26" y="87"/>
                  </a:cubicBezTo>
                  <a:cubicBezTo>
                    <a:pt x="27" y="91"/>
                    <a:pt x="28" y="95"/>
                    <a:pt x="28" y="98"/>
                  </a:cubicBezTo>
                  <a:cubicBezTo>
                    <a:pt x="28" y="101"/>
                    <a:pt x="19" y="109"/>
                    <a:pt x="27" y="107"/>
                  </a:cubicBezTo>
                  <a:lnTo>
                    <a:pt x="79" y="85"/>
                  </a:lnTo>
                  <a:lnTo>
                    <a:pt x="148" y="57"/>
                  </a:lnTo>
                  <a:lnTo>
                    <a:pt x="190" y="56"/>
                  </a:lnTo>
                  <a:lnTo>
                    <a:pt x="228" y="65"/>
                  </a:lnTo>
                  <a:lnTo>
                    <a:pt x="769" y="308"/>
                  </a:lnTo>
                  <a:lnTo>
                    <a:pt x="795" y="257"/>
                  </a:lnTo>
                  <a:close/>
                </a:path>
              </a:pathLst>
            </a:custGeom>
            <a:solidFill>
              <a:srgbClr val="FF0000"/>
            </a:solidFill>
            <a:ln w="12700" cap="flat" cmpd="sng">
              <a:solidFill>
                <a:schemeClr val="tx1"/>
              </a:solidFill>
              <a:prstDash val="solid"/>
              <a:round/>
              <a:headEnd type="none" w="med" len="med"/>
              <a:tailEnd type="none" w="med" len="med"/>
            </a:ln>
            <a:effectLst/>
          </p:spPr>
          <p:txBody>
            <a:bodyPr wrap="none" anchor="ctr"/>
            <a:lstStyle/>
            <a:p>
              <a:endParaRPr lang="en-IN" dirty="0"/>
            </a:p>
          </p:txBody>
        </p:sp>
        <p:sp>
          <p:nvSpPr>
            <p:cNvPr id="10" name="Line 564"/>
            <p:cNvSpPr>
              <a:spLocks noChangeShapeType="1"/>
            </p:cNvSpPr>
            <p:nvPr/>
          </p:nvSpPr>
          <p:spPr bwMode="auto">
            <a:xfrm flipV="1">
              <a:off x="3827" y="1763"/>
              <a:ext cx="75" cy="117"/>
            </a:xfrm>
            <a:prstGeom prst="line">
              <a:avLst/>
            </a:prstGeom>
            <a:noFill/>
            <a:ln w="19050">
              <a:solidFill>
                <a:schemeClr val="tx1"/>
              </a:solidFill>
              <a:round/>
              <a:headEnd/>
              <a:tailEnd/>
            </a:ln>
            <a:effectLst/>
          </p:spPr>
          <p:txBody>
            <a:bodyPr wrap="none" anchor="ctr"/>
            <a:lstStyle/>
            <a:p>
              <a:endParaRPr lang="en-IN" dirty="0"/>
            </a:p>
          </p:txBody>
        </p:sp>
        <p:sp>
          <p:nvSpPr>
            <p:cNvPr id="11" name="Line 565"/>
            <p:cNvSpPr>
              <a:spLocks noChangeShapeType="1"/>
            </p:cNvSpPr>
            <p:nvPr/>
          </p:nvSpPr>
          <p:spPr bwMode="auto">
            <a:xfrm flipV="1">
              <a:off x="3845" y="1739"/>
              <a:ext cx="165" cy="153"/>
            </a:xfrm>
            <a:prstGeom prst="line">
              <a:avLst/>
            </a:prstGeom>
            <a:noFill/>
            <a:ln w="19050">
              <a:solidFill>
                <a:srgbClr val="000000"/>
              </a:solidFill>
              <a:round/>
              <a:headEnd/>
              <a:tailEnd/>
            </a:ln>
            <a:effectLst/>
          </p:spPr>
          <p:txBody>
            <a:bodyPr wrap="none" anchor="ctr"/>
            <a:lstStyle/>
            <a:p>
              <a:endParaRPr lang="en-IN" dirty="0"/>
            </a:p>
          </p:txBody>
        </p:sp>
        <p:sp>
          <p:nvSpPr>
            <p:cNvPr id="12" name="Line 566"/>
            <p:cNvSpPr>
              <a:spLocks noChangeShapeType="1"/>
            </p:cNvSpPr>
            <p:nvPr/>
          </p:nvSpPr>
          <p:spPr bwMode="auto">
            <a:xfrm flipV="1">
              <a:off x="3848" y="1781"/>
              <a:ext cx="216" cy="129"/>
            </a:xfrm>
            <a:prstGeom prst="line">
              <a:avLst/>
            </a:prstGeom>
            <a:noFill/>
            <a:ln w="19050">
              <a:solidFill>
                <a:srgbClr val="000000"/>
              </a:solidFill>
              <a:round/>
              <a:headEnd/>
              <a:tailEnd/>
            </a:ln>
            <a:effectLst/>
          </p:spPr>
          <p:txBody>
            <a:bodyPr wrap="none" anchor="ctr"/>
            <a:lstStyle/>
            <a:p>
              <a:endParaRPr lang="en-IN" dirty="0"/>
            </a:p>
          </p:txBody>
        </p:sp>
        <p:sp>
          <p:nvSpPr>
            <p:cNvPr id="13" name="Line 567"/>
            <p:cNvSpPr>
              <a:spLocks noChangeShapeType="1"/>
            </p:cNvSpPr>
            <p:nvPr/>
          </p:nvSpPr>
          <p:spPr bwMode="auto">
            <a:xfrm flipV="1">
              <a:off x="3863" y="1850"/>
              <a:ext cx="222" cy="75"/>
            </a:xfrm>
            <a:prstGeom prst="line">
              <a:avLst/>
            </a:prstGeom>
            <a:noFill/>
            <a:ln w="19050">
              <a:solidFill>
                <a:srgbClr val="000000"/>
              </a:solidFill>
              <a:round/>
              <a:headEnd/>
              <a:tailEnd/>
            </a:ln>
            <a:effectLst/>
          </p:spPr>
          <p:txBody>
            <a:bodyPr wrap="none" anchor="ctr"/>
            <a:lstStyle/>
            <a:p>
              <a:endParaRPr lang="en-IN" dirty="0"/>
            </a:p>
          </p:txBody>
        </p:sp>
        <p:sp>
          <p:nvSpPr>
            <p:cNvPr id="14" name="Line 568"/>
            <p:cNvSpPr>
              <a:spLocks noChangeShapeType="1"/>
            </p:cNvSpPr>
            <p:nvPr/>
          </p:nvSpPr>
          <p:spPr bwMode="auto">
            <a:xfrm flipV="1">
              <a:off x="3866" y="1889"/>
              <a:ext cx="243" cy="63"/>
            </a:xfrm>
            <a:prstGeom prst="line">
              <a:avLst/>
            </a:prstGeom>
            <a:noFill/>
            <a:ln w="19050">
              <a:solidFill>
                <a:srgbClr val="000000"/>
              </a:solidFill>
              <a:round/>
              <a:headEnd/>
              <a:tailEnd/>
            </a:ln>
            <a:effectLst/>
          </p:spPr>
          <p:txBody>
            <a:bodyPr wrap="none" anchor="ctr"/>
            <a:lstStyle/>
            <a:p>
              <a:endParaRPr lang="en-IN" dirty="0"/>
            </a:p>
          </p:txBody>
        </p:sp>
        <p:sp>
          <p:nvSpPr>
            <p:cNvPr id="15" name="Line 569"/>
            <p:cNvSpPr>
              <a:spLocks noChangeShapeType="1"/>
            </p:cNvSpPr>
            <p:nvPr/>
          </p:nvSpPr>
          <p:spPr bwMode="auto">
            <a:xfrm flipH="1" flipV="1">
              <a:off x="3296" y="1067"/>
              <a:ext cx="150" cy="129"/>
            </a:xfrm>
            <a:prstGeom prst="line">
              <a:avLst/>
            </a:prstGeom>
            <a:noFill/>
            <a:ln w="19050">
              <a:solidFill>
                <a:srgbClr val="000000"/>
              </a:solidFill>
              <a:round/>
              <a:headEnd/>
              <a:tailEnd/>
            </a:ln>
            <a:effectLst/>
          </p:spPr>
          <p:txBody>
            <a:bodyPr wrap="none" anchor="ctr"/>
            <a:lstStyle/>
            <a:p>
              <a:endParaRPr lang="en-IN" dirty="0"/>
            </a:p>
          </p:txBody>
        </p:sp>
        <p:sp>
          <p:nvSpPr>
            <p:cNvPr id="16" name="Line 570"/>
            <p:cNvSpPr>
              <a:spLocks noChangeShapeType="1"/>
            </p:cNvSpPr>
            <p:nvPr/>
          </p:nvSpPr>
          <p:spPr bwMode="auto">
            <a:xfrm flipH="1" flipV="1">
              <a:off x="3224" y="1085"/>
              <a:ext cx="213" cy="135"/>
            </a:xfrm>
            <a:prstGeom prst="line">
              <a:avLst/>
            </a:prstGeom>
            <a:noFill/>
            <a:ln w="19050">
              <a:solidFill>
                <a:srgbClr val="000000"/>
              </a:solidFill>
              <a:round/>
              <a:headEnd/>
              <a:tailEnd/>
            </a:ln>
            <a:effectLst/>
          </p:spPr>
          <p:txBody>
            <a:bodyPr wrap="none" anchor="ctr"/>
            <a:lstStyle/>
            <a:p>
              <a:endParaRPr lang="en-IN" dirty="0"/>
            </a:p>
          </p:txBody>
        </p:sp>
        <p:sp>
          <p:nvSpPr>
            <p:cNvPr id="17" name="Line 571"/>
            <p:cNvSpPr>
              <a:spLocks noChangeShapeType="1"/>
            </p:cNvSpPr>
            <p:nvPr/>
          </p:nvSpPr>
          <p:spPr bwMode="auto">
            <a:xfrm flipH="1" flipV="1">
              <a:off x="3152" y="1115"/>
              <a:ext cx="258" cy="108"/>
            </a:xfrm>
            <a:prstGeom prst="line">
              <a:avLst/>
            </a:prstGeom>
            <a:noFill/>
            <a:ln w="19050">
              <a:solidFill>
                <a:srgbClr val="000000"/>
              </a:solidFill>
              <a:round/>
              <a:headEnd/>
              <a:tailEnd/>
            </a:ln>
            <a:effectLst/>
          </p:spPr>
          <p:txBody>
            <a:bodyPr wrap="none" anchor="ctr"/>
            <a:lstStyle/>
            <a:p>
              <a:endParaRPr lang="en-IN" dirty="0"/>
            </a:p>
          </p:txBody>
        </p:sp>
        <p:sp>
          <p:nvSpPr>
            <p:cNvPr id="18" name="Line 572"/>
            <p:cNvSpPr>
              <a:spLocks noChangeShapeType="1"/>
            </p:cNvSpPr>
            <p:nvPr/>
          </p:nvSpPr>
          <p:spPr bwMode="auto">
            <a:xfrm flipH="1" flipV="1">
              <a:off x="3188" y="1181"/>
              <a:ext cx="222" cy="48"/>
            </a:xfrm>
            <a:prstGeom prst="line">
              <a:avLst/>
            </a:prstGeom>
            <a:noFill/>
            <a:ln w="19050">
              <a:solidFill>
                <a:srgbClr val="000000"/>
              </a:solidFill>
              <a:round/>
              <a:headEnd/>
              <a:tailEnd/>
            </a:ln>
            <a:effectLst/>
          </p:spPr>
          <p:txBody>
            <a:bodyPr wrap="none" anchor="ctr"/>
            <a:lstStyle/>
            <a:p>
              <a:endParaRPr lang="en-IN" dirty="0"/>
            </a:p>
          </p:txBody>
        </p:sp>
        <p:sp>
          <p:nvSpPr>
            <p:cNvPr id="19" name="Line 573"/>
            <p:cNvSpPr>
              <a:spLocks noChangeShapeType="1"/>
            </p:cNvSpPr>
            <p:nvPr/>
          </p:nvSpPr>
          <p:spPr bwMode="auto">
            <a:xfrm flipH="1" flipV="1">
              <a:off x="3170" y="1220"/>
              <a:ext cx="264" cy="39"/>
            </a:xfrm>
            <a:prstGeom prst="line">
              <a:avLst/>
            </a:prstGeom>
            <a:noFill/>
            <a:ln w="19050">
              <a:solidFill>
                <a:srgbClr val="000000"/>
              </a:solidFill>
              <a:round/>
              <a:headEnd/>
              <a:tailEnd/>
            </a:ln>
            <a:effectLst/>
          </p:spPr>
          <p:txBody>
            <a:bodyPr wrap="none" anchor="ctr"/>
            <a:lstStyle/>
            <a:p>
              <a:endParaRPr lang="en-IN" dirty="0"/>
            </a:p>
          </p:txBody>
        </p:sp>
        <p:sp>
          <p:nvSpPr>
            <p:cNvPr id="20" name="Line 574"/>
            <p:cNvSpPr>
              <a:spLocks noChangeShapeType="1"/>
            </p:cNvSpPr>
            <p:nvPr/>
          </p:nvSpPr>
          <p:spPr bwMode="auto">
            <a:xfrm flipH="1">
              <a:off x="1706" y="1403"/>
              <a:ext cx="243" cy="18"/>
            </a:xfrm>
            <a:prstGeom prst="line">
              <a:avLst/>
            </a:prstGeom>
            <a:noFill/>
            <a:ln w="19050">
              <a:solidFill>
                <a:srgbClr val="000000"/>
              </a:solidFill>
              <a:round/>
              <a:headEnd/>
              <a:tailEnd/>
            </a:ln>
            <a:effectLst/>
          </p:spPr>
          <p:txBody>
            <a:bodyPr wrap="none" anchor="ctr"/>
            <a:lstStyle/>
            <a:p>
              <a:endParaRPr lang="en-IN" dirty="0"/>
            </a:p>
          </p:txBody>
        </p:sp>
        <p:sp>
          <p:nvSpPr>
            <p:cNvPr id="21" name="Line 575"/>
            <p:cNvSpPr>
              <a:spLocks noChangeShapeType="1"/>
            </p:cNvSpPr>
            <p:nvPr/>
          </p:nvSpPr>
          <p:spPr bwMode="auto">
            <a:xfrm flipH="1">
              <a:off x="1694" y="1415"/>
              <a:ext cx="249" cy="84"/>
            </a:xfrm>
            <a:prstGeom prst="line">
              <a:avLst/>
            </a:prstGeom>
            <a:noFill/>
            <a:ln w="19050">
              <a:solidFill>
                <a:srgbClr val="000000"/>
              </a:solidFill>
              <a:round/>
              <a:headEnd/>
              <a:tailEnd/>
            </a:ln>
            <a:effectLst/>
          </p:spPr>
          <p:txBody>
            <a:bodyPr wrap="none" anchor="ctr"/>
            <a:lstStyle/>
            <a:p>
              <a:endParaRPr lang="en-IN" dirty="0"/>
            </a:p>
          </p:txBody>
        </p:sp>
        <p:sp>
          <p:nvSpPr>
            <p:cNvPr id="22" name="Line 576"/>
            <p:cNvSpPr>
              <a:spLocks noChangeShapeType="1"/>
            </p:cNvSpPr>
            <p:nvPr/>
          </p:nvSpPr>
          <p:spPr bwMode="auto">
            <a:xfrm flipH="1">
              <a:off x="1700" y="1430"/>
              <a:ext cx="261" cy="138"/>
            </a:xfrm>
            <a:prstGeom prst="line">
              <a:avLst/>
            </a:prstGeom>
            <a:noFill/>
            <a:ln w="19050">
              <a:solidFill>
                <a:srgbClr val="000000"/>
              </a:solidFill>
              <a:round/>
              <a:headEnd/>
              <a:tailEnd/>
            </a:ln>
            <a:effectLst/>
          </p:spPr>
          <p:txBody>
            <a:bodyPr wrap="none" anchor="ctr"/>
            <a:lstStyle/>
            <a:p>
              <a:endParaRPr lang="en-IN" dirty="0"/>
            </a:p>
          </p:txBody>
        </p:sp>
        <p:sp>
          <p:nvSpPr>
            <p:cNvPr id="23" name="Line 577"/>
            <p:cNvSpPr>
              <a:spLocks noChangeShapeType="1"/>
            </p:cNvSpPr>
            <p:nvPr/>
          </p:nvSpPr>
          <p:spPr bwMode="auto">
            <a:xfrm flipH="1">
              <a:off x="1766" y="1442"/>
              <a:ext cx="192" cy="156"/>
            </a:xfrm>
            <a:prstGeom prst="line">
              <a:avLst/>
            </a:prstGeom>
            <a:noFill/>
            <a:ln w="19050">
              <a:solidFill>
                <a:srgbClr val="000000"/>
              </a:solidFill>
              <a:round/>
              <a:headEnd/>
              <a:tailEnd/>
            </a:ln>
            <a:effectLst/>
          </p:spPr>
          <p:txBody>
            <a:bodyPr wrap="none" anchor="ctr"/>
            <a:lstStyle/>
            <a:p>
              <a:endParaRPr lang="en-IN" dirty="0"/>
            </a:p>
          </p:txBody>
        </p:sp>
        <p:sp>
          <p:nvSpPr>
            <p:cNvPr id="24" name="Line 578"/>
            <p:cNvSpPr>
              <a:spLocks noChangeShapeType="1"/>
            </p:cNvSpPr>
            <p:nvPr/>
          </p:nvSpPr>
          <p:spPr bwMode="auto">
            <a:xfrm flipH="1">
              <a:off x="1841" y="1454"/>
              <a:ext cx="144" cy="159"/>
            </a:xfrm>
            <a:prstGeom prst="line">
              <a:avLst/>
            </a:prstGeom>
            <a:noFill/>
            <a:ln w="19050">
              <a:solidFill>
                <a:srgbClr val="000000"/>
              </a:solidFill>
              <a:round/>
              <a:headEnd/>
              <a:tailEnd/>
            </a:ln>
            <a:effectLst/>
          </p:spPr>
          <p:txBody>
            <a:bodyPr wrap="none" anchor="ctr"/>
            <a:lstStyle/>
            <a:p>
              <a:endParaRPr lang="en-IN" dirty="0"/>
            </a:p>
          </p:txBody>
        </p:sp>
        <p:sp>
          <p:nvSpPr>
            <p:cNvPr id="25" name="Line 579"/>
            <p:cNvSpPr>
              <a:spLocks noChangeShapeType="1"/>
            </p:cNvSpPr>
            <p:nvPr/>
          </p:nvSpPr>
          <p:spPr bwMode="auto">
            <a:xfrm>
              <a:off x="2168" y="2138"/>
              <a:ext cx="255" cy="21"/>
            </a:xfrm>
            <a:prstGeom prst="line">
              <a:avLst/>
            </a:prstGeom>
            <a:noFill/>
            <a:ln w="19050">
              <a:solidFill>
                <a:srgbClr val="000000"/>
              </a:solidFill>
              <a:round/>
              <a:headEnd/>
              <a:tailEnd/>
            </a:ln>
            <a:effectLst/>
          </p:spPr>
          <p:txBody>
            <a:bodyPr wrap="none" anchor="ctr"/>
            <a:lstStyle/>
            <a:p>
              <a:endParaRPr lang="en-IN" dirty="0"/>
            </a:p>
          </p:txBody>
        </p:sp>
        <p:sp>
          <p:nvSpPr>
            <p:cNvPr id="26" name="Line 580"/>
            <p:cNvSpPr>
              <a:spLocks noChangeShapeType="1"/>
            </p:cNvSpPr>
            <p:nvPr/>
          </p:nvSpPr>
          <p:spPr bwMode="auto">
            <a:xfrm>
              <a:off x="2204" y="2162"/>
              <a:ext cx="276" cy="57"/>
            </a:xfrm>
            <a:prstGeom prst="line">
              <a:avLst/>
            </a:prstGeom>
            <a:noFill/>
            <a:ln w="19050">
              <a:solidFill>
                <a:srgbClr val="000000"/>
              </a:solidFill>
              <a:round/>
              <a:headEnd/>
              <a:tailEnd/>
            </a:ln>
            <a:effectLst/>
          </p:spPr>
          <p:txBody>
            <a:bodyPr wrap="none" anchor="ctr"/>
            <a:lstStyle/>
            <a:p>
              <a:endParaRPr lang="en-IN" dirty="0"/>
            </a:p>
          </p:txBody>
        </p:sp>
        <p:sp>
          <p:nvSpPr>
            <p:cNvPr id="27" name="Line 581"/>
            <p:cNvSpPr>
              <a:spLocks noChangeShapeType="1"/>
            </p:cNvSpPr>
            <p:nvPr/>
          </p:nvSpPr>
          <p:spPr bwMode="auto">
            <a:xfrm>
              <a:off x="2183" y="2171"/>
              <a:ext cx="258" cy="105"/>
            </a:xfrm>
            <a:prstGeom prst="line">
              <a:avLst/>
            </a:prstGeom>
            <a:noFill/>
            <a:ln w="19050">
              <a:solidFill>
                <a:srgbClr val="000000"/>
              </a:solidFill>
              <a:round/>
              <a:headEnd/>
              <a:tailEnd/>
            </a:ln>
            <a:effectLst/>
          </p:spPr>
          <p:txBody>
            <a:bodyPr wrap="none" anchor="ctr"/>
            <a:lstStyle/>
            <a:p>
              <a:endParaRPr lang="en-IN" dirty="0"/>
            </a:p>
          </p:txBody>
        </p:sp>
        <p:sp>
          <p:nvSpPr>
            <p:cNvPr id="28" name="Line 582"/>
            <p:cNvSpPr>
              <a:spLocks noChangeShapeType="1"/>
            </p:cNvSpPr>
            <p:nvPr/>
          </p:nvSpPr>
          <p:spPr bwMode="auto">
            <a:xfrm>
              <a:off x="2159" y="2171"/>
              <a:ext cx="231" cy="174"/>
            </a:xfrm>
            <a:prstGeom prst="line">
              <a:avLst/>
            </a:prstGeom>
            <a:noFill/>
            <a:ln w="19050">
              <a:solidFill>
                <a:srgbClr val="000000"/>
              </a:solidFill>
              <a:round/>
              <a:headEnd/>
              <a:tailEnd/>
            </a:ln>
            <a:effectLst/>
          </p:spPr>
          <p:txBody>
            <a:bodyPr wrap="none" anchor="ctr"/>
            <a:lstStyle/>
            <a:p>
              <a:endParaRPr lang="en-IN" dirty="0"/>
            </a:p>
          </p:txBody>
        </p:sp>
        <p:sp>
          <p:nvSpPr>
            <p:cNvPr id="29" name="Line 583"/>
            <p:cNvSpPr>
              <a:spLocks noChangeShapeType="1"/>
            </p:cNvSpPr>
            <p:nvPr/>
          </p:nvSpPr>
          <p:spPr bwMode="auto">
            <a:xfrm>
              <a:off x="2147" y="2183"/>
              <a:ext cx="120" cy="207"/>
            </a:xfrm>
            <a:prstGeom prst="line">
              <a:avLst/>
            </a:prstGeom>
            <a:noFill/>
            <a:ln w="19050">
              <a:solidFill>
                <a:srgbClr val="000000"/>
              </a:solidFill>
              <a:round/>
              <a:headEnd/>
              <a:tailEnd/>
            </a:ln>
            <a:effectLst/>
          </p:spPr>
          <p:txBody>
            <a:bodyPr wrap="none" anchor="ctr"/>
            <a:lstStyle/>
            <a:p>
              <a:endParaRPr lang="en-IN" dirty="0"/>
            </a:p>
          </p:txBody>
        </p:sp>
        <p:sp>
          <p:nvSpPr>
            <p:cNvPr id="30" name="Text Box 584"/>
            <p:cNvSpPr txBox="1">
              <a:spLocks noChangeArrowheads="1"/>
            </p:cNvSpPr>
            <p:nvPr/>
          </p:nvSpPr>
          <p:spPr bwMode="auto">
            <a:xfrm>
              <a:off x="1226" y="3847"/>
              <a:ext cx="1024" cy="173"/>
            </a:xfrm>
            <a:prstGeom prst="rect">
              <a:avLst/>
            </a:prstGeom>
            <a:noFill/>
            <a:ln w="19050">
              <a:noFill/>
              <a:miter lim="800000"/>
              <a:headEnd/>
              <a:tailEnd/>
            </a:ln>
            <a:effectLst/>
          </p:spPr>
          <p:txBody>
            <a:bodyPr wrap="none" lIns="0" tIns="0" rIns="0" bIns="0" anchor="ctr">
              <a:spAutoFit/>
            </a:bodyPr>
            <a:lstStyle/>
            <a:p>
              <a:pPr algn="ctr" eaLnBrk="0" hangingPunct="0">
                <a:spcBef>
                  <a:spcPct val="50000"/>
                </a:spcBef>
              </a:pPr>
              <a:r>
                <a:rPr lang="en-US" sz="1800" dirty="0">
                  <a:solidFill>
                    <a:srgbClr val="0000FF"/>
                  </a:solidFill>
                </a:rPr>
                <a:t>STEAM CHEST</a:t>
              </a:r>
              <a:endParaRPr lang="en-US" dirty="0">
                <a:solidFill>
                  <a:srgbClr val="0000FF"/>
                </a:solidFill>
              </a:endParaRPr>
            </a:p>
          </p:txBody>
        </p:sp>
        <p:sp>
          <p:nvSpPr>
            <p:cNvPr id="31" name="Line 585"/>
            <p:cNvSpPr>
              <a:spLocks noChangeShapeType="1"/>
            </p:cNvSpPr>
            <p:nvPr/>
          </p:nvSpPr>
          <p:spPr bwMode="auto">
            <a:xfrm flipH="1">
              <a:off x="3674" y="932"/>
              <a:ext cx="420" cy="264"/>
            </a:xfrm>
            <a:prstGeom prst="line">
              <a:avLst/>
            </a:prstGeom>
            <a:noFill/>
            <a:ln w="19050">
              <a:solidFill>
                <a:srgbClr val="0000FF"/>
              </a:solidFill>
              <a:round/>
              <a:headEnd/>
              <a:tailEnd type="triangle" w="med" len="med"/>
            </a:ln>
            <a:effectLst/>
          </p:spPr>
          <p:txBody>
            <a:bodyPr wrap="none" anchor="ctr"/>
            <a:lstStyle/>
            <a:p>
              <a:endParaRPr lang="en-IN" dirty="0"/>
            </a:p>
          </p:txBody>
        </p:sp>
        <p:sp>
          <p:nvSpPr>
            <p:cNvPr id="32" name="Text Box 586"/>
            <p:cNvSpPr txBox="1">
              <a:spLocks noChangeArrowheads="1"/>
            </p:cNvSpPr>
            <p:nvPr/>
          </p:nvSpPr>
          <p:spPr bwMode="auto">
            <a:xfrm>
              <a:off x="3992" y="720"/>
              <a:ext cx="520" cy="173"/>
            </a:xfrm>
            <a:prstGeom prst="rect">
              <a:avLst/>
            </a:prstGeom>
            <a:noFill/>
            <a:ln w="19050">
              <a:noFill/>
              <a:miter lim="800000"/>
              <a:headEnd/>
              <a:tailEnd/>
            </a:ln>
            <a:effectLst/>
          </p:spPr>
          <p:txBody>
            <a:bodyPr wrap="none" lIns="0" tIns="0" rIns="0" bIns="0" anchor="ctr">
              <a:spAutoFit/>
            </a:bodyPr>
            <a:lstStyle/>
            <a:p>
              <a:pPr algn="ctr" eaLnBrk="0" hangingPunct="0"/>
              <a:r>
                <a:rPr lang="en-US" sz="1800" dirty="0">
                  <a:solidFill>
                    <a:srgbClr val="0000FF"/>
                  </a:solidFill>
                </a:rPr>
                <a:t>ROTOR</a:t>
              </a:r>
              <a:endParaRPr lang="en-US" dirty="0">
                <a:solidFill>
                  <a:srgbClr val="0000FF"/>
                </a:solidFill>
              </a:endParaRPr>
            </a:p>
          </p:txBody>
        </p:sp>
        <p:sp>
          <p:nvSpPr>
            <p:cNvPr id="33" name="Line 587"/>
            <p:cNvSpPr>
              <a:spLocks noChangeShapeType="1"/>
            </p:cNvSpPr>
            <p:nvPr/>
          </p:nvSpPr>
          <p:spPr bwMode="auto">
            <a:xfrm flipV="1">
              <a:off x="1813" y="3037"/>
              <a:ext cx="605" cy="709"/>
            </a:xfrm>
            <a:prstGeom prst="line">
              <a:avLst/>
            </a:prstGeom>
            <a:noFill/>
            <a:ln w="19050">
              <a:solidFill>
                <a:srgbClr val="0000FF"/>
              </a:solidFill>
              <a:round/>
              <a:headEnd/>
              <a:tailEnd type="triangle" w="med" len="med"/>
            </a:ln>
            <a:effectLst/>
          </p:spPr>
          <p:txBody>
            <a:bodyPr wrap="none" anchor="ctr"/>
            <a:lstStyle/>
            <a:p>
              <a:endParaRPr lang="en-IN" dirty="0"/>
            </a:p>
          </p:txBody>
        </p:sp>
        <p:sp>
          <p:nvSpPr>
            <p:cNvPr id="34" name="Freeform 588"/>
            <p:cNvSpPr>
              <a:spLocks/>
            </p:cNvSpPr>
            <p:nvPr/>
          </p:nvSpPr>
          <p:spPr bwMode="auto">
            <a:xfrm>
              <a:off x="2720" y="1762"/>
              <a:ext cx="332" cy="356"/>
            </a:xfrm>
            <a:custGeom>
              <a:avLst/>
              <a:gdLst/>
              <a:ahLst/>
              <a:cxnLst>
                <a:cxn ang="0">
                  <a:pos x="0" y="356"/>
                </a:cxn>
                <a:cxn ang="0">
                  <a:pos x="332" y="356"/>
                </a:cxn>
                <a:cxn ang="0">
                  <a:pos x="292" y="288"/>
                </a:cxn>
                <a:cxn ang="0">
                  <a:pos x="292" y="2"/>
                </a:cxn>
                <a:cxn ang="0">
                  <a:pos x="251" y="26"/>
                </a:cxn>
                <a:cxn ang="0">
                  <a:pos x="202" y="39"/>
                </a:cxn>
                <a:cxn ang="0">
                  <a:pos x="167" y="40"/>
                </a:cxn>
                <a:cxn ang="0">
                  <a:pos x="128" y="35"/>
                </a:cxn>
                <a:cxn ang="0">
                  <a:pos x="92" y="29"/>
                </a:cxn>
                <a:cxn ang="0">
                  <a:pos x="62" y="14"/>
                </a:cxn>
                <a:cxn ang="0">
                  <a:pos x="41" y="0"/>
                </a:cxn>
                <a:cxn ang="0">
                  <a:pos x="42" y="291"/>
                </a:cxn>
                <a:cxn ang="0">
                  <a:pos x="0" y="356"/>
                </a:cxn>
              </a:cxnLst>
              <a:rect l="0" t="0" r="r" b="b"/>
              <a:pathLst>
                <a:path w="332" h="356">
                  <a:moveTo>
                    <a:pt x="0" y="356"/>
                  </a:moveTo>
                  <a:lnTo>
                    <a:pt x="332" y="356"/>
                  </a:lnTo>
                  <a:lnTo>
                    <a:pt x="292" y="288"/>
                  </a:lnTo>
                  <a:lnTo>
                    <a:pt x="292" y="2"/>
                  </a:lnTo>
                  <a:lnTo>
                    <a:pt x="251" y="26"/>
                  </a:lnTo>
                  <a:lnTo>
                    <a:pt x="202" y="39"/>
                  </a:lnTo>
                  <a:lnTo>
                    <a:pt x="167" y="40"/>
                  </a:lnTo>
                  <a:lnTo>
                    <a:pt x="128" y="35"/>
                  </a:lnTo>
                  <a:lnTo>
                    <a:pt x="92" y="29"/>
                  </a:lnTo>
                  <a:lnTo>
                    <a:pt x="62" y="14"/>
                  </a:lnTo>
                  <a:lnTo>
                    <a:pt x="41" y="0"/>
                  </a:lnTo>
                  <a:lnTo>
                    <a:pt x="42" y="291"/>
                  </a:lnTo>
                  <a:lnTo>
                    <a:pt x="0" y="356"/>
                  </a:lnTo>
                  <a:close/>
                </a:path>
              </a:pathLst>
            </a:custGeom>
            <a:gradFill rotWithShape="0">
              <a:gsLst>
                <a:gs pos="0">
                  <a:srgbClr val="FF6600"/>
                </a:gs>
                <a:gs pos="100000">
                  <a:srgbClr val="FFC381"/>
                </a:gs>
              </a:gsLst>
              <a:lin ang="5400000" scaled="1"/>
            </a:gradFill>
            <a:ln w="3175" cap="flat" cmpd="sng">
              <a:noFill/>
              <a:prstDash val="solid"/>
              <a:round/>
              <a:headEnd type="none" w="med" len="med"/>
              <a:tailEnd type="none" w="med" len="med"/>
            </a:ln>
            <a:effectLst/>
          </p:spPr>
          <p:txBody>
            <a:bodyPr wrap="none" anchor="ctr"/>
            <a:lstStyle/>
            <a:p>
              <a:endParaRPr lang="en-IN" dirty="0"/>
            </a:p>
          </p:txBody>
        </p:sp>
        <p:sp>
          <p:nvSpPr>
            <p:cNvPr id="35" name="Freeform 589"/>
            <p:cNvSpPr>
              <a:spLocks/>
            </p:cNvSpPr>
            <p:nvPr/>
          </p:nvSpPr>
          <p:spPr bwMode="auto">
            <a:xfrm>
              <a:off x="2720" y="1765"/>
              <a:ext cx="42" cy="354"/>
            </a:xfrm>
            <a:custGeom>
              <a:avLst/>
              <a:gdLst/>
              <a:ahLst/>
              <a:cxnLst>
                <a:cxn ang="0">
                  <a:pos x="42" y="0"/>
                </a:cxn>
                <a:cxn ang="0">
                  <a:pos x="42" y="285"/>
                </a:cxn>
                <a:cxn ang="0">
                  <a:pos x="0" y="354"/>
                </a:cxn>
              </a:cxnLst>
              <a:rect l="0" t="0" r="r" b="b"/>
              <a:pathLst>
                <a:path w="42" h="354">
                  <a:moveTo>
                    <a:pt x="42" y="0"/>
                  </a:moveTo>
                  <a:lnTo>
                    <a:pt x="42" y="285"/>
                  </a:lnTo>
                  <a:lnTo>
                    <a:pt x="0" y="354"/>
                  </a:lnTo>
                </a:path>
              </a:pathLst>
            </a:custGeom>
            <a:noFill/>
            <a:ln w="19050" cap="flat" cmpd="sng">
              <a:solidFill>
                <a:schemeClr val="tx1"/>
              </a:solidFill>
              <a:prstDash val="solid"/>
              <a:round/>
              <a:headEnd type="none" w="med" len="med"/>
              <a:tailEnd type="none" w="med" len="med"/>
            </a:ln>
            <a:effectLst/>
          </p:spPr>
          <p:txBody>
            <a:bodyPr wrap="none" anchor="ctr"/>
            <a:lstStyle/>
            <a:p>
              <a:endParaRPr lang="en-IN" dirty="0"/>
            </a:p>
          </p:txBody>
        </p:sp>
        <p:sp>
          <p:nvSpPr>
            <p:cNvPr id="36" name="Freeform 590"/>
            <p:cNvSpPr>
              <a:spLocks/>
            </p:cNvSpPr>
            <p:nvPr/>
          </p:nvSpPr>
          <p:spPr bwMode="auto">
            <a:xfrm>
              <a:off x="3010" y="1765"/>
              <a:ext cx="42" cy="354"/>
            </a:xfrm>
            <a:custGeom>
              <a:avLst/>
              <a:gdLst/>
              <a:ahLst/>
              <a:cxnLst>
                <a:cxn ang="0">
                  <a:pos x="0" y="0"/>
                </a:cxn>
                <a:cxn ang="0">
                  <a:pos x="1" y="287"/>
                </a:cxn>
                <a:cxn ang="0">
                  <a:pos x="42" y="354"/>
                </a:cxn>
              </a:cxnLst>
              <a:rect l="0" t="0" r="r" b="b"/>
              <a:pathLst>
                <a:path w="42" h="354">
                  <a:moveTo>
                    <a:pt x="0" y="0"/>
                  </a:moveTo>
                  <a:lnTo>
                    <a:pt x="1" y="287"/>
                  </a:lnTo>
                  <a:lnTo>
                    <a:pt x="42" y="354"/>
                  </a:lnTo>
                </a:path>
              </a:pathLst>
            </a:custGeom>
            <a:noFill/>
            <a:ln w="19050" cap="flat" cmpd="sng">
              <a:solidFill>
                <a:schemeClr val="tx1"/>
              </a:solidFill>
              <a:prstDash val="solid"/>
              <a:round/>
              <a:headEnd type="none" w="med" len="med"/>
              <a:tailEnd type="none" w="med" len="med"/>
            </a:ln>
            <a:effectLst/>
          </p:spPr>
          <p:txBody>
            <a:bodyPr wrap="none" anchor="ctr"/>
            <a:lstStyle/>
            <a:p>
              <a:endParaRPr lang="en-IN" dirty="0"/>
            </a:p>
          </p:txBody>
        </p:sp>
        <p:sp>
          <p:nvSpPr>
            <p:cNvPr id="37" name="AutoShape 591"/>
            <p:cNvSpPr>
              <a:spLocks noChangeArrowheads="1"/>
            </p:cNvSpPr>
            <p:nvPr/>
          </p:nvSpPr>
          <p:spPr bwMode="auto">
            <a:xfrm>
              <a:off x="2745" y="1512"/>
              <a:ext cx="283" cy="307"/>
            </a:xfrm>
            <a:prstGeom prst="can">
              <a:avLst>
                <a:gd name="adj" fmla="val 54240"/>
              </a:avLst>
            </a:prstGeom>
            <a:solidFill>
              <a:srgbClr val="FF6600"/>
            </a:solidFill>
            <a:ln w="19050">
              <a:solidFill>
                <a:schemeClr val="tx1"/>
              </a:solidFill>
              <a:round/>
              <a:headEnd/>
              <a:tailEnd/>
            </a:ln>
            <a:effectLst/>
          </p:spPr>
          <p:txBody>
            <a:bodyPr wrap="none" anchor="ctr"/>
            <a:lstStyle/>
            <a:p>
              <a:endParaRPr lang="en-IN" dirty="0"/>
            </a:p>
          </p:txBody>
        </p:sp>
        <p:sp>
          <p:nvSpPr>
            <p:cNvPr id="38" name="Freeform 592"/>
            <p:cNvSpPr>
              <a:spLocks/>
            </p:cNvSpPr>
            <p:nvPr/>
          </p:nvSpPr>
          <p:spPr bwMode="auto">
            <a:xfrm>
              <a:off x="2970" y="1690"/>
              <a:ext cx="853" cy="340"/>
            </a:xfrm>
            <a:custGeom>
              <a:avLst/>
              <a:gdLst/>
              <a:ahLst/>
              <a:cxnLst>
                <a:cxn ang="0">
                  <a:pos x="9" y="47"/>
                </a:cxn>
                <a:cxn ang="0">
                  <a:pos x="652" y="329"/>
                </a:cxn>
                <a:cxn ang="0">
                  <a:pos x="680" y="334"/>
                </a:cxn>
                <a:cxn ang="0">
                  <a:pos x="714" y="338"/>
                </a:cxn>
                <a:cxn ang="0">
                  <a:pos x="762" y="324"/>
                </a:cxn>
                <a:cxn ang="0">
                  <a:pos x="811" y="300"/>
                </a:cxn>
                <a:cxn ang="0">
                  <a:pos x="853" y="256"/>
                </a:cxn>
                <a:cxn ang="0">
                  <a:pos x="837" y="233"/>
                </a:cxn>
                <a:cxn ang="0">
                  <a:pos x="787" y="248"/>
                </a:cxn>
                <a:cxn ang="0">
                  <a:pos x="727" y="272"/>
                </a:cxn>
                <a:cxn ang="0">
                  <a:pos x="699" y="278"/>
                </a:cxn>
                <a:cxn ang="0">
                  <a:pos x="672" y="275"/>
                </a:cxn>
                <a:cxn ang="0">
                  <a:pos x="652" y="269"/>
                </a:cxn>
                <a:cxn ang="0">
                  <a:pos x="40" y="2"/>
                </a:cxn>
                <a:cxn ang="0">
                  <a:pos x="27" y="0"/>
                </a:cxn>
                <a:cxn ang="0">
                  <a:pos x="4" y="11"/>
                </a:cxn>
                <a:cxn ang="0">
                  <a:pos x="3" y="35"/>
                </a:cxn>
                <a:cxn ang="0">
                  <a:pos x="9" y="47"/>
                </a:cxn>
              </a:cxnLst>
              <a:rect l="0" t="0" r="r" b="b"/>
              <a:pathLst>
                <a:path w="853" h="340">
                  <a:moveTo>
                    <a:pt x="9" y="47"/>
                  </a:moveTo>
                  <a:lnTo>
                    <a:pt x="652" y="329"/>
                  </a:lnTo>
                  <a:lnTo>
                    <a:pt x="680" y="334"/>
                  </a:lnTo>
                  <a:cubicBezTo>
                    <a:pt x="690" y="336"/>
                    <a:pt x="700" y="340"/>
                    <a:pt x="714" y="338"/>
                  </a:cubicBezTo>
                  <a:cubicBezTo>
                    <a:pt x="728" y="336"/>
                    <a:pt x="746" y="330"/>
                    <a:pt x="762" y="324"/>
                  </a:cubicBezTo>
                  <a:cubicBezTo>
                    <a:pt x="778" y="318"/>
                    <a:pt x="796" y="311"/>
                    <a:pt x="811" y="300"/>
                  </a:cubicBezTo>
                  <a:cubicBezTo>
                    <a:pt x="826" y="289"/>
                    <a:pt x="849" y="267"/>
                    <a:pt x="853" y="256"/>
                  </a:cubicBezTo>
                  <a:lnTo>
                    <a:pt x="837" y="233"/>
                  </a:lnTo>
                  <a:lnTo>
                    <a:pt x="787" y="248"/>
                  </a:lnTo>
                  <a:cubicBezTo>
                    <a:pt x="769" y="254"/>
                    <a:pt x="742" y="267"/>
                    <a:pt x="727" y="272"/>
                  </a:cubicBezTo>
                  <a:cubicBezTo>
                    <a:pt x="712" y="277"/>
                    <a:pt x="708" y="278"/>
                    <a:pt x="699" y="278"/>
                  </a:cubicBezTo>
                  <a:cubicBezTo>
                    <a:pt x="690" y="278"/>
                    <a:pt x="680" y="276"/>
                    <a:pt x="672" y="275"/>
                  </a:cubicBezTo>
                  <a:lnTo>
                    <a:pt x="652" y="269"/>
                  </a:lnTo>
                  <a:lnTo>
                    <a:pt x="40" y="2"/>
                  </a:lnTo>
                  <a:lnTo>
                    <a:pt x="27" y="0"/>
                  </a:lnTo>
                  <a:cubicBezTo>
                    <a:pt x="21" y="1"/>
                    <a:pt x="8" y="5"/>
                    <a:pt x="4" y="11"/>
                  </a:cubicBezTo>
                  <a:cubicBezTo>
                    <a:pt x="0" y="17"/>
                    <a:pt x="2" y="29"/>
                    <a:pt x="3" y="35"/>
                  </a:cubicBezTo>
                  <a:lnTo>
                    <a:pt x="9" y="47"/>
                  </a:lnTo>
                  <a:close/>
                </a:path>
              </a:pathLst>
            </a:custGeom>
            <a:solidFill>
              <a:srgbClr val="FF0000"/>
            </a:solidFill>
            <a:ln w="12700" cap="flat" cmpd="sng">
              <a:solidFill>
                <a:schemeClr val="tx1"/>
              </a:solidFill>
              <a:prstDash val="solid"/>
              <a:round/>
              <a:headEnd type="none" w="med" len="med"/>
              <a:tailEnd type="none" w="med" len="med"/>
            </a:ln>
            <a:effectLst/>
          </p:spPr>
          <p:txBody>
            <a:bodyPr wrap="none" anchor="ctr"/>
            <a:lstStyle/>
            <a:p>
              <a:endParaRPr lang="en-IN" dirty="0"/>
            </a:p>
          </p:txBody>
        </p:sp>
        <p:sp>
          <p:nvSpPr>
            <p:cNvPr id="39" name="Freeform 593"/>
            <p:cNvSpPr>
              <a:spLocks/>
            </p:cNvSpPr>
            <p:nvPr/>
          </p:nvSpPr>
          <p:spPr bwMode="auto">
            <a:xfrm>
              <a:off x="1992" y="1692"/>
              <a:ext cx="795" cy="468"/>
            </a:xfrm>
            <a:custGeom>
              <a:avLst/>
              <a:gdLst/>
              <a:ahLst/>
              <a:cxnLst>
                <a:cxn ang="0">
                  <a:pos x="758" y="0"/>
                </a:cxn>
                <a:cxn ang="0">
                  <a:pos x="44" y="308"/>
                </a:cxn>
                <a:cxn ang="0">
                  <a:pos x="20" y="322"/>
                </a:cxn>
                <a:cxn ang="0">
                  <a:pos x="7" y="346"/>
                </a:cxn>
                <a:cxn ang="0">
                  <a:pos x="4" y="386"/>
                </a:cxn>
                <a:cxn ang="0">
                  <a:pos x="32" y="428"/>
                </a:cxn>
                <a:cxn ang="0">
                  <a:pos x="88" y="462"/>
                </a:cxn>
                <a:cxn ang="0">
                  <a:pos x="141" y="468"/>
                </a:cxn>
                <a:cxn ang="0">
                  <a:pos x="156" y="448"/>
                </a:cxn>
                <a:cxn ang="0">
                  <a:pos x="132" y="420"/>
                </a:cxn>
                <a:cxn ang="0">
                  <a:pos x="87" y="399"/>
                </a:cxn>
                <a:cxn ang="0">
                  <a:pos x="70" y="369"/>
                </a:cxn>
                <a:cxn ang="0">
                  <a:pos x="102" y="343"/>
                </a:cxn>
                <a:cxn ang="0">
                  <a:pos x="136" y="330"/>
                </a:cxn>
                <a:cxn ang="0">
                  <a:pos x="758" y="65"/>
                </a:cxn>
                <a:cxn ang="0">
                  <a:pos x="781" y="54"/>
                </a:cxn>
                <a:cxn ang="0">
                  <a:pos x="794" y="28"/>
                </a:cxn>
                <a:cxn ang="0">
                  <a:pos x="788" y="10"/>
                </a:cxn>
                <a:cxn ang="0">
                  <a:pos x="774" y="1"/>
                </a:cxn>
                <a:cxn ang="0">
                  <a:pos x="758" y="0"/>
                </a:cxn>
              </a:cxnLst>
              <a:rect l="0" t="0" r="r" b="b"/>
              <a:pathLst>
                <a:path w="795" h="468">
                  <a:moveTo>
                    <a:pt x="758" y="0"/>
                  </a:moveTo>
                  <a:lnTo>
                    <a:pt x="44" y="308"/>
                  </a:lnTo>
                  <a:lnTo>
                    <a:pt x="20" y="322"/>
                  </a:lnTo>
                  <a:cubicBezTo>
                    <a:pt x="14" y="328"/>
                    <a:pt x="10" y="335"/>
                    <a:pt x="7" y="346"/>
                  </a:cubicBezTo>
                  <a:cubicBezTo>
                    <a:pt x="4" y="357"/>
                    <a:pt x="0" y="372"/>
                    <a:pt x="4" y="386"/>
                  </a:cubicBezTo>
                  <a:cubicBezTo>
                    <a:pt x="8" y="400"/>
                    <a:pt x="18" y="415"/>
                    <a:pt x="32" y="428"/>
                  </a:cubicBezTo>
                  <a:lnTo>
                    <a:pt x="88" y="462"/>
                  </a:lnTo>
                  <a:lnTo>
                    <a:pt x="141" y="468"/>
                  </a:lnTo>
                  <a:lnTo>
                    <a:pt x="156" y="448"/>
                  </a:lnTo>
                  <a:lnTo>
                    <a:pt x="132" y="420"/>
                  </a:lnTo>
                  <a:lnTo>
                    <a:pt x="87" y="399"/>
                  </a:lnTo>
                  <a:cubicBezTo>
                    <a:pt x="77" y="391"/>
                    <a:pt x="68" y="378"/>
                    <a:pt x="70" y="369"/>
                  </a:cubicBezTo>
                  <a:cubicBezTo>
                    <a:pt x="72" y="360"/>
                    <a:pt x="91" y="350"/>
                    <a:pt x="102" y="343"/>
                  </a:cubicBezTo>
                  <a:lnTo>
                    <a:pt x="136" y="330"/>
                  </a:lnTo>
                  <a:lnTo>
                    <a:pt x="758" y="65"/>
                  </a:lnTo>
                  <a:lnTo>
                    <a:pt x="781" y="54"/>
                  </a:lnTo>
                  <a:cubicBezTo>
                    <a:pt x="787" y="48"/>
                    <a:pt x="793" y="35"/>
                    <a:pt x="794" y="28"/>
                  </a:cubicBezTo>
                  <a:cubicBezTo>
                    <a:pt x="795" y="21"/>
                    <a:pt x="791" y="14"/>
                    <a:pt x="788" y="10"/>
                  </a:cubicBezTo>
                  <a:cubicBezTo>
                    <a:pt x="785" y="6"/>
                    <a:pt x="779" y="3"/>
                    <a:pt x="774" y="1"/>
                  </a:cubicBezTo>
                  <a:lnTo>
                    <a:pt x="758" y="0"/>
                  </a:lnTo>
                  <a:close/>
                </a:path>
              </a:pathLst>
            </a:custGeom>
            <a:solidFill>
              <a:srgbClr val="FF0000"/>
            </a:solidFill>
            <a:ln w="12700" cap="flat" cmpd="sng">
              <a:solidFill>
                <a:schemeClr val="tx1"/>
              </a:solidFill>
              <a:prstDash val="solid"/>
              <a:round/>
              <a:headEnd type="none" w="med" len="med"/>
              <a:tailEnd type="none" w="med" len="med"/>
            </a:ln>
            <a:effectLst/>
          </p:spPr>
          <p:txBody>
            <a:bodyPr wrap="none" anchor="ctr"/>
            <a:lstStyle/>
            <a:p>
              <a:endParaRPr lang="en-IN" dirty="0"/>
            </a:p>
          </p:txBody>
        </p:sp>
        <p:sp>
          <p:nvSpPr>
            <p:cNvPr id="40" name="Oval 594"/>
            <p:cNvSpPr>
              <a:spLocks noChangeArrowheads="1"/>
            </p:cNvSpPr>
            <p:nvPr/>
          </p:nvSpPr>
          <p:spPr bwMode="auto">
            <a:xfrm rot="2697422">
              <a:off x="1962" y="1399"/>
              <a:ext cx="47" cy="35"/>
            </a:xfrm>
            <a:prstGeom prst="ellipse">
              <a:avLst/>
            </a:prstGeom>
            <a:solidFill>
              <a:srgbClr val="FF9966"/>
            </a:solidFill>
            <a:ln w="12700">
              <a:solidFill>
                <a:schemeClr val="tx1"/>
              </a:solidFill>
              <a:round/>
              <a:headEnd/>
              <a:tailEnd/>
            </a:ln>
            <a:effectLst/>
          </p:spPr>
          <p:txBody>
            <a:bodyPr wrap="none" anchor="ctr"/>
            <a:lstStyle/>
            <a:p>
              <a:endParaRPr lang="en-IN" dirty="0"/>
            </a:p>
          </p:txBody>
        </p:sp>
      </p:grpSp>
      <p:sp>
        <p:nvSpPr>
          <p:cNvPr id="41" name="Rectangle 40"/>
          <p:cNvSpPr/>
          <p:nvPr/>
        </p:nvSpPr>
        <p:spPr>
          <a:xfrm>
            <a:off x="5572132" y="6396335"/>
            <a:ext cx="3164136" cy="461665"/>
          </a:xfrm>
          <a:prstGeom prst="rect">
            <a:avLst/>
          </a:prstGeom>
        </p:spPr>
        <p:txBody>
          <a:bodyPr wrap="none">
            <a:spAutoFit/>
          </a:bodyPr>
          <a:lstStyle/>
          <a:p>
            <a:r>
              <a:rPr lang="en-IN" sz="2400" b="1" dirty="0" smtClean="0"/>
              <a:t>Reaction steam turbine</a:t>
            </a:r>
            <a:endParaRPr lang="en-IN" sz="2400" dirty="0"/>
          </a:p>
        </p:txBody>
      </p:sp>
      <p:grpSp>
        <p:nvGrpSpPr>
          <p:cNvPr id="6" name="Group 8"/>
          <p:cNvGrpSpPr>
            <a:grpSpLocks/>
          </p:cNvGrpSpPr>
          <p:nvPr/>
        </p:nvGrpSpPr>
        <p:grpSpPr bwMode="auto">
          <a:xfrm>
            <a:off x="0" y="4214818"/>
            <a:ext cx="3929058" cy="1978010"/>
            <a:chOff x="1078" y="1008"/>
            <a:chExt cx="3593" cy="2641"/>
          </a:xfrm>
        </p:grpSpPr>
        <p:sp>
          <p:nvSpPr>
            <p:cNvPr id="43" name="AutoShape 9"/>
            <p:cNvSpPr>
              <a:spLocks noChangeArrowheads="1"/>
            </p:cNvSpPr>
            <p:nvPr/>
          </p:nvSpPr>
          <p:spPr bwMode="auto">
            <a:xfrm>
              <a:off x="1966" y="1784"/>
              <a:ext cx="1989" cy="1645"/>
            </a:xfrm>
            <a:prstGeom prst="can">
              <a:avLst>
                <a:gd name="adj" fmla="val 50000"/>
              </a:avLst>
            </a:prstGeom>
            <a:solidFill>
              <a:schemeClr val="folHlink"/>
            </a:solidFill>
            <a:ln w="12700">
              <a:solidFill>
                <a:schemeClr val="tx1"/>
              </a:solidFill>
              <a:round/>
              <a:headEnd/>
              <a:tailEnd/>
            </a:ln>
            <a:effectLst/>
          </p:spPr>
          <p:txBody>
            <a:bodyPr wrap="none" anchor="ctr"/>
            <a:lstStyle/>
            <a:p>
              <a:endParaRPr lang="en-IN" dirty="0"/>
            </a:p>
          </p:txBody>
        </p:sp>
        <p:sp>
          <p:nvSpPr>
            <p:cNvPr id="44" name="Freeform 10"/>
            <p:cNvSpPr>
              <a:spLocks/>
            </p:cNvSpPr>
            <p:nvPr/>
          </p:nvSpPr>
          <p:spPr bwMode="auto">
            <a:xfrm>
              <a:off x="2259" y="1646"/>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9900"/>
            </a:solidFill>
            <a:ln w="6350" cap="flat" cmpd="sng">
              <a:solidFill>
                <a:schemeClr val="tx1"/>
              </a:solidFill>
              <a:prstDash val="solid"/>
              <a:round/>
              <a:headEnd type="none" w="med" len="med"/>
              <a:tailEnd type="none" w="med" len="med"/>
            </a:ln>
            <a:effectLst/>
          </p:spPr>
          <p:txBody>
            <a:bodyPr wrap="none" anchor="ctr"/>
            <a:lstStyle/>
            <a:p>
              <a:endParaRPr lang="en-IN" dirty="0"/>
            </a:p>
          </p:txBody>
        </p:sp>
        <p:sp>
          <p:nvSpPr>
            <p:cNvPr id="45" name="Freeform 11"/>
            <p:cNvSpPr>
              <a:spLocks/>
            </p:cNvSpPr>
            <p:nvPr/>
          </p:nvSpPr>
          <p:spPr bwMode="auto">
            <a:xfrm>
              <a:off x="2257" y="1603"/>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CC00"/>
            </a:solidFill>
            <a:ln w="3175" cap="flat" cmpd="sng">
              <a:solidFill>
                <a:srgbClr val="0000FF"/>
              </a:solidFill>
              <a:prstDash val="solid"/>
              <a:round/>
              <a:headEnd type="none" w="med" len="med"/>
              <a:tailEnd type="none" w="med" len="med"/>
            </a:ln>
            <a:effectLst/>
          </p:spPr>
          <p:txBody>
            <a:bodyPr wrap="none" anchor="ctr"/>
            <a:lstStyle/>
            <a:p>
              <a:endParaRPr lang="en-IN" dirty="0"/>
            </a:p>
          </p:txBody>
        </p:sp>
        <p:sp>
          <p:nvSpPr>
            <p:cNvPr id="46" name="Line 12"/>
            <p:cNvSpPr>
              <a:spLocks noChangeShapeType="1"/>
            </p:cNvSpPr>
            <p:nvPr/>
          </p:nvSpPr>
          <p:spPr bwMode="auto">
            <a:xfrm>
              <a:off x="2611" y="1881"/>
              <a:ext cx="0" cy="38"/>
            </a:xfrm>
            <a:prstGeom prst="line">
              <a:avLst/>
            </a:prstGeom>
            <a:noFill/>
            <a:ln w="3175">
              <a:solidFill>
                <a:srgbClr val="0000FF"/>
              </a:solidFill>
              <a:round/>
              <a:headEnd/>
              <a:tailEnd/>
            </a:ln>
            <a:effectLst/>
          </p:spPr>
          <p:txBody>
            <a:bodyPr wrap="none" anchor="ctr"/>
            <a:lstStyle/>
            <a:p>
              <a:endParaRPr lang="en-IN" dirty="0"/>
            </a:p>
          </p:txBody>
        </p:sp>
        <p:sp>
          <p:nvSpPr>
            <p:cNvPr id="47" name="Line 13"/>
            <p:cNvSpPr>
              <a:spLocks noChangeShapeType="1"/>
            </p:cNvSpPr>
            <p:nvPr/>
          </p:nvSpPr>
          <p:spPr bwMode="auto">
            <a:xfrm>
              <a:off x="3255" y="1605"/>
              <a:ext cx="0" cy="43"/>
            </a:xfrm>
            <a:prstGeom prst="line">
              <a:avLst/>
            </a:prstGeom>
            <a:noFill/>
            <a:ln w="3175">
              <a:solidFill>
                <a:srgbClr val="0000FF"/>
              </a:solidFill>
              <a:round/>
              <a:headEnd/>
              <a:tailEnd/>
            </a:ln>
            <a:effectLst/>
          </p:spPr>
          <p:txBody>
            <a:bodyPr wrap="none" anchor="ctr"/>
            <a:lstStyle/>
            <a:p>
              <a:endParaRPr lang="en-IN" dirty="0"/>
            </a:p>
          </p:txBody>
        </p:sp>
        <p:sp>
          <p:nvSpPr>
            <p:cNvPr id="48" name="Freeform 14"/>
            <p:cNvSpPr>
              <a:spLocks/>
            </p:cNvSpPr>
            <p:nvPr/>
          </p:nvSpPr>
          <p:spPr bwMode="auto">
            <a:xfrm>
              <a:off x="2258" y="1880"/>
              <a:ext cx="103" cy="41"/>
            </a:xfrm>
            <a:custGeom>
              <a:avLst/>
              <a:gdLst/>
              <a:ahLst/>
              <a:cxnLst>
                <a:cxn ang="0">
                  <a:pos x="103" y="0"/>
                </a:cxn>
                <a:cxn ang="0">
                  <a:pos x="0" y="1"/>
                </a:cxn>
                <a:cxn ang="0">
                  <a:pos x="0" y="41"/>
                </a:cxn>
                <a:cxn ang="0">
                  <a:pos x="59" y="36"/>
                </a:cxn>
                <a:cxn ang="0">
                  <a:pos x="103" y="0"/>
                </a:cxn>
              </a:cxnLst>
              <a:rect l="0" t="0" r="r" b="b"/>
              <a:pathLst>
                <a:path w="103" h="41">
                  <a:moveTo>
                    <a:pt x="103" y="0"/>
                  </a:moveTo>
                  <a:lnTo>
                    <a:pt x="0" y="1"/>
                  </a:lnTo>
                  <a:lnTo>
                    <a:pt x="0" y="41"/>
                  </a:lnTo>
                  <a:lnTo>
                    <a:pt x="59" y="36"/>
                  </a:lnTo>
                  <a:lnTo>
                    <a:pt x="103" y="0"/>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dirty="0"/>
            </a:p>
          </p:txBody>
        </p:sp>
        <p:sp>
          <p:nvSpPr>
            <p:cNvPr id="49" name="Freeform 15"/>
            <p:cNvSpPr>
              <a:spLocks/>
            </p:cNvSpPr>
            <p:nvPr/>
          </p:nvSpPr>
          <p:spPr bwMode="auto">
            <a:xfrm>
              <a:off x="3160" y="1605"/>
              <a:ext cx="94" cy="65"/>
            </a:xfrm>
            <a:custGeom>
              <a:avLst/>
              <a:gdLst/>
              <a:ahLst/>
              <a:cxnLst>
                <a:cxn ang="0">
                  <a:pos x="94" y="0"/>
                </a:cxn>
                <a:cxn ang="0">
                  <a:pos x="0" y="41"/>
                </a:cxn>
                <a:cxn ang="0">
                  <a:pos x="19" y="65"/>
                </a:cxn>
                <a:cxn ang="0">
                  <a:pos x="94" y="38"/>
                </a:cxn>
                <a:cxn ang="0">
                  <a:pos x="94" y="0"/>
                </a:cxn>
              </a:cxnLst>
              <a:rect l="0" t="0" r="r" b="b"/>
              <a:pathLst>
                <a:path w="94" h="65">
                  <a:moveTo>
                    <a:pt x="94" y="0"/>
                  </a:moveTo>
                  <a:lnTo>
                    <a:pt x="0" y="41"/>
                  </a:lnTo>
                  <a:lnTo>
                    <a:pt x="19" y="65"/>
                  </a:lnTo>
                  <a:lnTo>
                    <a:pt x="94" y="38"/>
                  </a:lnTo>
                  <a:lnTo>
                    <a:pt x="94" y="0"/>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dirty="0"/>
            </a:p>
          </p:txBody>
        </p:sp>
        <p:sp>
          <p:nvSpPr>
            <p:cNvPr id="50" name="Line 16"/>
            <p:cNvSpPr>
              <a:spLocks noChangeShapeType="1"/>
            </p:cNvSpPr>
            <p:nvPr/>
          </p:nvSpPr>
          <p:spPr bwMode="auto">
            <a:xfrm>
              <a:off x="2354" y="2351"/>
              <a:ext cx="142" cy="82"/>
            </a:xfrm>
            <a:prstGeom prst="line">
              <a:avLst/>
            </a:prstGeom>
            <a:noFill/>
            <a:ln w="0">
              <a:solidFill>
                <a:srgbClr val="000000"/>
              </a:solidFill>
              <a:round/>
              <a:headEnd/>
              <a:tailEnd/>
            </a:ln>
          </p:spPr>
          <p:txBody>
            <a:bodyPr/>
            <a:lstStyle/>
            <a:p>
              <a:endParaRPr lang="en-IN" dirty="0"/>
            </a:p>
          </p:txBody>
        </p:sp>
        <p:sp>
          <p:nvSpPr>
            <p:cNvPr id="51" name="Freeform 17"/>
            <p:cNvSpPr>
              <a:spLocks/>
            </p:cNvSpPr>
            <p:nvPr/>
          </p:nvSpPr>
          <p:spPr bwMode="auto">
            <a:xfrm>
              <a:off x="2349" y="2351"/>
              <a:ext cx="149" cy="82"/>
            </a:xfrm>
            <a:custGeom>
              <a:avLst/>
              <a:gdLst/>
              <a:ahLst/>
              <a:cxnLst>
                <a:cxn ang="0">
                  <a:pos x="0" y="0"/>
                </a:cxn>
                <a:cxn ang="0">
                  <a:pos x="149" y="82"/>
                </a:cxn>
                <a:cxn ang="0">
                  <a:pos x="0" y="0"/>
                </a:cxn>
              </a:cxnLst>
              <a:rect l="0" t="0" r="r" b="b"/>
              <a:pathLst>
                <a:path w="149" h="82">
                  <a:moveTo>
                    <a:pt x="0" y="0"/>
                  </a:moveTo>
                  <a:lnTo>
                    <a:pt x="149" y="82"/>
                  </a:lnTo>
                  <a:lnTo>
                    <a:pt x="0" y="0"/>
                  </a:lnTo>
                </a:path>
              </a:pathLst>
            </a:custGeom>
            <a:noFill/>
            <a:ln w="0">
              <a:solidFill>
                <a:srgbClr val="000000"/>
              </a:solidFill>
              <a:prstDash val="solid"/>
              <a:round/>
              <a:headEnd/>
              <a:tailEnd/>
            </a:ln>
          </p:spPr>
          <p:txBody>
            <a:bodyPr/>
            <a:lstStyle/>
            <a:p>
              <a:endParaRPr lang="en-IN" dirty="0"/>
            </a:p>
          </p:txBody>
        </p:sp>
        <p:sp>
          <p:nvSpPr>
            <p:cNvPr id="52" name="Line 18"/>
            <p:cNvSpPr>
              <a:spLocks noChangeShapeType="1"/>
            </p:cNvSpPr>
            <p:nvPr/>
          </p:nvSpPr>
          <p:spPr bwMode="auto">
            <a:xfrm flipV="1">
              <a:off x="2487" y="1912"/>
              <a:ext cx="169" cy="72"/>
            </a:xfrm>
            <a:prstGeom prst="line">
              <a:avLst/>
            </a:prstGeom>
            <a:noFill/>
            <a:ln w="0">
              <a:solidFill>
                <a:schemeClr val="tx1"/>
              </a:solidFill>
              <a:round/>
              <a:headEnd/>
              <a:tailEnd/>
            </a:ln>
          </p:spPr>
          <p:txBody>
            <a:bodyPr/>
            <a:lstStyle/>
            <a:p>
              <a:endParaRPr lang="en-IN" dirty="0"/>
            </a:p>
          </p:txBody>
        </p:sp>
        <p:sp>
          <p:nvSpPr>
            <p:cNvPr id="53" name="Line 19"/>
            <p:cNvSpPr>
              <a:spLocks noChangeShapeType="1"/>
            </p:cNvSpPr>
            <p:nvPr/>
          </p:nvSpPr>
          <p:spPr bwMode="auto">
            <a:xfrm>
              <a:off x="2410" y="1979"/>
              <a:ext cx="29" cy="27"/>
            </a:xfrm>
            <a:prstGeom prst="line">
              <a:avLst/>
            </a:prstGeom>
            <a:noFill/>
            <a:ln w="0">
              <a:solidFill>
                <a:srgbClr val="000000"/>
              </a:solidFill>
              <a:round/>
              <a:headEnd/>
              <a:tailEnd/>
            </a:ln>
          </p:spPr>
          <p:txBody>
            <a:bodyPr/>
            <a:lstStyle/>
            <a:p>
              <a:endParaRPr lang="en-IN" dirty="0"/>
            </a:p>
          </p:txBody>
        </p:sp>
        <p:cxnSp>
          <p:nvCxnSpPr>
            <p:cNvPr id="54" name="AutoShape 20"/>
            <p:cNvCxnSpPr>
              <a:cxnSpLocks noChangeShapeType="1"/>
            </p:cNvCxnSpPr>
            <p:nvPr/>
          </p:nvCxnSpPr>
          <p:spPr bwMode="auto">
            <a:xfrm>
              <a:off x="2648" y="1526"/>
              <a:ext cx="0" cy="0"/>
            </a:xfrm>
            <a:prstGeom prst="straightConnector1">
              <a:avLst/>
            </a:prstGeom>
            <a:noFill/>
            <a:ln w="19050">
              <a:solidFill>
                <a:srgbClr val="000000"/>
              </a:solidFill>
              <a:round/>
              <a:headEnd/>
              <a:tailEnd/>
            </a:ln>
            <a:effectLst/>
          </p:spPr>
        </p:cxnSp>
        <p:cxnSp>
          <p:nvCxnSpPr>
            <p:cNvPr id="55" name="AutoShape 21"/>
            <p:cNvCxnSpPr>
              <a:cxnSpLocks noChangeShapeType="1"/>
            </p:cNvCxnSpPr>
            <p:nvPr/>
          </p:nvCxnSpPr>
          <p:spPr bwMode="auto">
            <a:xfrm>
              <a:off x="2648" y="1526"/>
              <a:ext cx="0" cy="0"/>
            </a:xfrm>
            <a:prstGeom prst="straightConnector1">
              <a:avLst/>
            </a:prstGeom>
            <a:noFill/>
            <a:ln w="19050">
              <a:solidFill>
                <a:srgbClr val="000000"/>
              </a:solidFill>
              <a:round/>
              <a:headEnd/>
              <a:tailEnd/>
            </a:ln>
            <a:effectLst/>
          </p:spPr>
        </p:cxnSp>
        <p:sp>
          <p:nvSpPr>
            <p:cNvPr id="56" name="Text Box 22"/>
            <p:cNvSpPr txBox="1">
              <a:spLocks noChangeArrowheads="1"/>
            </p:cNvSpPr>
            <p:nvPr/>
          </p:nvSpPr>
          <p:spPr bwMode="auto">
            <a:xfrm>
              <a:off x="3979" y="1857"/>
              <a:ext cx="692" cy="288"/>
            </a:xfrm>
            <a:prstGeom prst="rect">
              <a:avLst/>
            </a:prstGeom>
            <a:noFill/>
            <a:ln w="19050">
              <a:noFill/>
              <a:miter lim="800000"/>
              <a:headEnd/>
              <a:tailEnd/>
            </a:ln>
            <a:effectLst/>
          </p:spPr>
          <p:txBody>
            <a:bodyPr wrap="none" anchor="ctr">
              <a:spAutoFit/>
            </a:bodyPr>
            <a:lstStyle/>
            <a:p>
              <a:pPr algn="ctr" eaLnBrk="0" hangingPunct="0">
                <a:spcBef>
                  <a:spcPct val="50000"/>
                </a:spcBef>
              </a:pPr>
              <a:r>
                <a:rPr lang="en-US" sz="1800" dirty="0">
                  <a:solidFill>
                    <a:srgbClr val="0000FF"/>
                  </a:solidFill>
                </a:rPr>
                <a:t>NOZZLE</a:t>
              </a:r>
              <a:r>
                <a:rPr lang="en-US" dirty="0"/>
                <a:t>	</a:t>
              </a:r>
            </a:p>
          </p:txBody>
        </p:sp>
        <p:sp>
          <p:nvSpPr>
            <p:cNvPr id="57" name="Text Box 23"/>
            <p:cNvSpPr txBox="1">
              <a:spLocks noChangeArrowheads="1"/>
            </p:cNvSpPr>
            <p:nvPr/>
          </p:nvSpPr>
          <p:spPr bwMode="auto">
            <a:xfrm>
              <a:off x="1078" y="3245"/>
              <a:ext cx="612" cy="404"/>
            </a:xfrm>
            <a:prstGeom prst="rect">
              <a:avLst/>
            </a:prstGeom>
            <a:noFill/>
            <a:ln w="19050">
              <a:noFill/>
              <a:miter lim="800000"/>
              <a:headEnd/>
              <a:tailEnd/>
            </a:ln>
            <a:effectLst/>
          </p:spPr>
          <p:txBody>
            <a:bodyPr wrap="none" anchor="ctr">
              <a:spAutoFit/>
            </a:bodyPr>
            <a:lstStyle/>
            <a:p>
              <a:pPr algn="ctr" eaLnBrk="0" hangingPunct="0">
                <a:spcBef>
                  <a:spcPct val="50000"/>
                </a:spcBef>
              </a:pPr>
              <a:r>
                <a:rPr lang="en-US" sz="1800" dirty="0">
                  <a:solidFill>
                    <a:srgbClr val="0000FF"/>
                  </a:solidFill>
                </a:rPr>
                <a:t>STEAM</a:t>
              </a:r>
              <a:br>
                <a:rPr lang="en-US" sz="1800" dirty="0">
                  <a:solidFill>
                    <a:srgbClr val="0000FF"/>
                  </a:solidFill>
                </a:rPr>
              </a:br>
              <a:r>
                <a:rPr lang="en-US" sz="1800" dirty="0">
                  <a:solidFill>
                    <a:srgbClr val="0000FF"/>
                  </a:solidFill>
                </a:rPr>
                <a:t>CHEST</a:t>
              </a:r>
              <a:endParaRPr lang="en-US" sz="1800" dirty="0"/>
            </a:p>
          </p:txBody>
        </p:sp>
        <p:sp>
          <p:nvSpPr>
            <p:cNvPr id="58" name="Text Box 24"/>
            <p:cNvSpPr txBox="1">
              <a:spLocks noChangeArrowheads="1"/>
            </p:cNvSpPr>
            <p:nvPr/>
          </p:nvSpPr>
          <p:spPr bwMode="auto">
            <a:xfrm>
              <a:off x="1792" y="1008"/>
              <a:ext cx="636" cy="231"/>
            </a:xfrm>
            <a:prstGeom prst="rect">
              <a:avLst/>
            </a:prstGeom>
            <a:noFill/>
            <a:ln w="19050">
              <a:noFill/>
              <a:miter lim="800000"/>
              <a:headEnd/>
              <a:tailEnd/>
            </a:ln>
            <a:effectLst/>
          </p:spPr>
          <p:txBody>
            <a:bodyPr wrap="none" anchor="ctr">
              <a:spAutoFit/>
            </a:bodyPr>
            <a:lstStyle/>
            <a:p>
              <a:pPr algn="ctr" eaLnBrk="0" hangingPunct="0">
                <a:spcBef>
                  <a:spcPct val="50000"/>
                </a:spcBef>
              </a:pPr>
              <a:r>
                <a:rPr lang="en-US" sz="1800" dirty="0">
                  <a:solidFill>
                    <a:srgbClr val="0000FF"/>
                  </a:solidFill>
                </a:rPr>
                <a:t>ROTOR</a:t>
              </a:r>
              <a:endParaRPr lang="en-US" dirty="0"/>
            </a:p>
          </p:txBody>
        </p:sp>
        <p:sp>
          <p:nvSpPr>
            <p:cNvPr id="59" name="Line 25"/>
            <p:cNvSpPr>
              <a:spLocks noChangeShapeType="1"/>
            </p:cNvSpPr>
            <p:nvPr/>
          </p:nvSpPr>
          <p:spPr bwMode="auto">
            <a:xfrm flipH="1">
              <a:off x="3279" y="2019"/>
              <a:ext cx="761" cy="166"/>
            </a:xfrm>
            <a:prstGeom prst="line">
              <a:avLst/>
            </a:prstGeom>
            <a:noFill/>
            <a:ln w="19050">
              <a:solidFill>
                <a:srgbClr val="0000FF"/>
              </a:solidFill>
              <a:round/>
              <a:headEnd/>
              <a:tailEnd type="triangle" w="med" len="med"/>
            </a:ln>
            <a:effectLst/>
          </p:spPr>
          <p:txBody>
            <a:bodyPr wrap="none" anchor="ctr"/>
            <a:lstStyle/>
            <a:p>
              <a:endParaRPr lang="en-IN" dirty="0"/>
            </a:p>
          </p:txBody>
        </p:sp>
        <p:sp>
          <p:nvSpPr>
            <p:cNvPr id="60" name="Line 26"/>
            <p:cNvSpPr>
              <a:spLocks noChangeShapeType="1"/>
            </p:cNvSpPr>
            <p:nvPr/>
          </p:nvSpPr>
          <p:spPr bwMode="auto">
            <a:xfrm flipH="1">
              <a:off x="2336" y="1906"/>
              <a:ext cx="215" cy="92"/>
            </a:xfrm>
            <a:prstGeom prst="line">
              <a:avLst/>
            </a:prstGeom>
            <a:noFill/>
            <a:ln w="3175">
              <a:solidFill>
                <a:srgbClr val="FF9900"/>
              </a:solidFill>
              <a:round/>
              <a:headEnd/>
              <a:tailEnd/>
            </a:ln>
            <a:effectLst/>
          </p:spPr>
          <p:txBody>
            <a:bodyPr wrap="none" anchor="ctr"/>
            <a:lstStyle/>
            <a:p>
              <a:endParaRPr lang="en-IN" dirty="0"/>
            </a:p>
          </p:txBody>
        </p:sp>
        <p:sp>
          <p:nvSpPr>
            <p:cNvPr id="61" name="Line 27"/>
            <p:cNvSpPr>
              <a:spLocks noChangeShapeType="1"/>
            </p:cNvSpPr>
            <p:nvPr/>
          </p:nvSpPr>
          <p:spPr bwMode="auto">
            <a:xfrm>
              <a:off x="2256" y="1876"/>
              <a:ext cx="0" cy="46"/>
            </a:xfrm>
            <a:prstGeom prst="line">
              <a:avLst/>
            </a:prstGeom>
            <a:noFill/>
            <a:ln w="6350">
              <a:solidFill>
                <a:schemeClr val="tx1"/>
              </a:solidFill>
              <a:round/>
              <a:headEnd/>
              <a:tailEnd/>
            </a:ln>
            <a:effectLst/>
          </p:spPr>
          <p:txBody>
            <a:bodyPr wrap="none" anchor="ctr"/>
            <a:lstStyle/>
            <a:p>
              <a:endParaRPr lang="en-IN" dirty="0"/>
            </a:p>
          </p:txBody>
        </p:sp>
        <p:grpSp>
          <p:nvGrpSpPr>
            <p:cNvPr id="42" name="Group 28"/>
            <p:cNvGrpSpPr>
              <a:grpSpLocks/>
            </p:cNvGrpSpPr>
            <p:nvPr/>
          </p:nvGrpSpPr>
          <p:grpSpPr bwMode="auto">
            <a:xfrm>
              <a:off x="3197" y="1501"/>
              <a:ext cx="450" cy="520"/>
              <a:chOff x="1777" y="2617"/>
              <a:chExt cx="450" cy="520"/>
            </a:xfrm>
          </p:grpSpPr>
          <p:sp>
            <p:nvSpPr>
              <p:cNvPr id="100" name="Freeform 29"/>
              <p:cNvSpPr>
                <a:spLocks/>
              </p:cNvSpPr>
              <p:nvPr/>
            </p:nvSpPr>
            <p:spPr bwMode="auto">
              <a:xfrm rot="-10800000">
                <a:off x="1917" y="3000"/>
                <a:ext cx="273" cy="134"/>
              </a:xfrm>
              <a:custGeom>
                <a:avLst/>
                <a:gdLst/>
                <a:ahLst/>
                <a:cxnLst>
                  <a:cxn ang="0">
                    <a:pos x="116" y="0"/>
                  </a:cxn>
                  <a:cxn ang="0">
                    <a:pos x="21" y="45"/>
                  </a:cxn>
                  <a:cxn ang="0">
                    <a:pos x="5" y="96"/>
                  </a:cxn>
                  <a:cxn ang="0">
                    <a:pos x="54" y="122"/>
                  </a:cxn>
                  <a:cxn ang="0">
                    <a:pos x="95" y="134"/>
                  </a:cxn>
                  <a:cxn ang="0">
                    <a:pos x="141" y="134"/>
                  </a:cxn>
                  <a:cxn ang="0">
                    <a:pos x="273" y="81"/>
                  </a:cxn>
                  <a:cxn ang="0">
                    <a:pos x="116" y="0"/>
                  </a:cxn>
                </a:cxnLst>
                <a:rect l="0" t="0" r="r" b="b"/>
                <a:pathLst>
                  <a:path w="273" h="134">
                    <a:moveTo>
                      <a:pt x="116" y="0"/>
                    </a:moveTo>
                    <a:lnTo>
                      <a:pt x="21" y="45"/>
                    </a:lnTo>
                    <a:cubicBezTo>
                      <a:pt x="3" y="61"/>
                      <a:pt x="0" y="83"/>
                      <a:pt x="5" y="96"/>
                    </a:cubicBezTo>
                    <a:cubicBezTo>
                      <a:pt x="10" y="109"/>
                      <a:pt x="39" y="116"/>
                      <a:pt x="54" y="122"/>
                    </a:cubicBezTo>
                    <a:lnTo>
                      <a:pt x="95" y="134"/>
                    </a:lnTo>
                    <a:lnTo>
                      <a:pt x="141" y="134"/>
                    </a:lnTo>
                    <a:lnTo>
                      <a:pt x="273" y="81"/>
                    </a:lnTo>
                    <a:lnTo>
                      <a:pt x="116" y="0"/>
                    </a:lnTo>
                    <a:close/>
                  </a:path>
                </a:pathLst>
              </a:custGeom>
              <a:solidFill>
                <a:srgbClr val="0000FF"/>
              </a:solidFill>
              <a:ln w="6350" cap="flat" cmpd="sng">
                <a:solidFill>
                  <a:schemeClr val="tx1"/>
                </a:solidFill>
                <a:prstDash val="solid"/>
                <a:round/>
                <a:headEnd type="none" w="med" len="med"/>
                <a:tailEnd type="none" w="med" len="med"/>
              </a:ln>
              <a:effectLst/>
            </p:spPr>
            <p:txBody>
              <a:bodyPr wrap="none" anchor="ctr"/>
              <a:lstStyle/>
              <a:p>
                <a:endParaRPr lang="en-IN" dirty="0"/>
              </a:p>
            </p:txBody>
          </p:sp>
          <p:grpSp>
            <p:nvGrpSpPr>
              <p:cNvPr id="62" name="Group 30"/>
              <p:cNvGrpSpPr>
                <a:grpSpLocks/>
              </p:cNvGrpSpPr>
              <p:nvPr/>
            </p:nvGrpSpPr>
            <p:grpSpPr bwMode="auto">
              <a:xfrm>
                <a:off x="1777" y="2617"/>
                <a:ext cx="450" cy="520"/>
                <a:chOff x="1777" y="2617"/>
                <a:chExt cx="450" cy="520"/>
              </a:xfrm>
            </p:grpSpPr>
            <p:sp>
              <p:nvSpPr>
                <p:cNvPr id="102" name="AutoShape 31"/>
                <p:cNvSpPr>
                  <a:spLocks noChangeArrowheads="1"/>
                </p:cNvSpPr>
                <p:nvPr/>
              </p:nvSpPr>
              <p:spPr bwMode="auto">
                <a:xfrm rot="14820000">
                  <a:off x="2090" y="2528"/>
                  <a:ext cx="47" cy="226"/>
                </a:xfrm>
                <a:prstGeom prst="can">
                  <a:avLst>
                    <a:gd name="adj" fmla="val 62132"/>
                  </a:avLst>
                </a:prstGeom>
                <a:solidFill>
                  <a:srgbClr val="9966FF"/>
                </a:solidFill>
                <a:ln w="3175">
                  <a:solidFill>
                    <a:schemeClr val="tx1"/>
                  </a:solidFill>
                  <a:round/>
                  <a:headEnd/>
                  <a:tailEnd/>
                </a:ln>
                <a:effectLst/>
              </p:spPr>
              <p:txBody>
                <a:bodyPr wrap="none" anchor="ctr"/>
                <a:lstStyle/>
                <a:p>
                  <a:endParaRPr lang="en-IN" dirty="0"/>
                </a:p>
              </p:txBody>
            </p:sp>
            <p:sp>
              <p:nvSpPr>
                <p:cNvPr id="103" name="Freeform 32"/>
                <p:cNvSpPr>
                  <a:spLocks/>
                </p:cNvSpPr>
                <p:nvPr/>
              </p:nvSpPr>
              <p:spPr bwMode="auto">
                <a:xfrm>
                  <a:off x="1923" y="2632"/>
                  <a:ext cx="152" cy="505"/>
                </a:xfrm>
                <a:custGeom>
                  <a:avLst/>
                  <a:gdLst/>
                  <a:ahLst/>
                  <a:cxnLst>
                    <a:cxn ang="0">
                      <a:pos x="0" y="426"/>
                    </a:cxn>
                    <a:cxn ang="0">
                      <a:pos x="1" y="64"/>
                    </a:cxn>
                    <a:cxn ang="0">
                      <a:pos x="13" y="22"/>
                    </a:cxn>
                    <a:cxn ang="0">
                      <a:pos x="64" y="4"/>
                    </a:cxn>
                    <a:cxn ang="0">
                      <a:pos x="118" y="46"/>
                    </a:cxn>
                    <a:cxn ang="0">
                      <a:pos x="140" y="83"/>
                    </a:cxn>
                    <a:cxn ang="0">
                      <a:pos x="151" y="109"/>
                    </a:cxn>
                    <a:cxn ang="0">
                      <a:pos x="152" y="505"/>
                    </a:cxn>
                    <a:cxn ang="0">
                      <a:pos x="0" y="426"/>
                    </a:cxn>
                  </a:cxnLst>
                  <a:rect l="0" t="0" r="r" b="b"/>
                  <a:pathLst>
                    <a:path w="152" h="505">
                      <a:moveTo>
                        <a:pt x="0" y="426"/>
                      </a:moveTo>
                      <a:lnTo>
                        <a:pt x="1" y="64"/>
                      </a:lnTo>
                      <a:lnTo>
                        <a:pt x="13" y="22"/>
                      </a:lnTo>
                      <a:cubicBezTo>
                        <a:pt x="24" y="12"/>
                        <a:pt x="47" y="0"/>
                        <a:pt x="64" y="4"/>
                      </a:cubicBezTo>
                      <a:cubicBezTo>
                        <a:pt x="81" y="8"/>
                        <a:pt x="105" y="33"/>
                        <a:pt x="118" y="46"/>
                      </a:cubicBezTo>
                      <a:cubicBezTo>
                        <a:pt x="131" y="59"/>
                        <a:pt x="135" y="73"/>
                        <a:pt x="140" y="83"/>
                      </a:cubicBezTo>
                      <a:lnTo>
                        <a:pt x="151" y="109"/>
                      </a:lnTo>
                      <a:lnTo>
                        <a:pt x="152" y="505"/>
                      </a:lnTo>
                      <a:lnTo>
                        <a:pt x="0" y="426"/>
                      </a:lnTo>
                      <a:close/>
                    </a:path>
                  </a:pathLst>
                </a:custGeom>
                <a:solidFill>
                  <a:srgbClr val="0000FF"/>
                </a:solidFill>
                <a:ln w="6350" cap="flat" cmpd="sng">
                  <a:solidFill>
                    <a:schemeClr val="tx1"/>
                  </a:solidFill>
                  <a:prstDash val="solid"/>
                  <a:round/>
                  <a:headEnd type="none" w="med" len="med"/>
                  <a:tailEnd type="none" w="med" len="med"/>
                </a:ln>
                <a:effectLst/>
              </p:spPr>
              <p:txBody>
                <a:bodyPr wrap="none" anchor="ctr"/>
                <a:lstStyle/>
                <a:p>
                  <a:endParaRPr lang="en-IN" dirty="0"/>
                </a:p>
              </p:txBody>
            </p:sp>
            <p:sp>
              <p:nvSpPr>
                <p:cNvPr id="104" name="AutoShape 33"/>
                <p:cNvSpPr>
                  <a:spLocks noChangeArrowheads="1"/>
                </p:cNvSpPr>
                <p:nvPr/>
              </p:nvSpPr>
              <p:spPr bwMode="auto">
                <a:xfrm rot="14820000">
                  <a:off x="1866" y="2623"/>
                  <a:ext cx="47" cy="226"/>
                </a:xfrm>
                <a:prstGeom prst="can">
                  <a:avLst>
                    <a:gd name="adj" fmla="val 62132"/>
                  </a:avLst>
                </a:prstGeom>
                <a:solidFill>
                  <a:srgbClr val="9966FF"/>
                </a:solidFill>
                <a:ln w="3175">
                  <a:solidFill>
                    <a:schemeClr val="tx1"/>
                  </a:solidFill>
                  <a:round/>
                  <a:headEnd/>
                  <a:tailEnd/>
                </a:ln>
                <a:effectLst/>
              </p:spPr>
              <p:txBody>
                <a:bodyPr wrap="none" anchor="ctr"/>
                <a:lstStyle/>
                <a:p>
                  <a:endParaRPr lang="en-IN" dirty="0"/>
                </a:p>
              </p:txBody>
            </p:sp>
          </p:grpSp>
        </p:grpSp>
        <p:sp>
          <p:nvSpPr>
            <p:cNvPr id="63" name="Freeform 34"/>
            <p:cNvSpPr>
              <a:spLocks/>
            </p:cNvSpPr>
            <p:nvPr/>
          </p:nvSpPr>
          <p:spPr bwMode="auto">
            <a:xfrm>
              <a:off x="2255" y="1605"/>
              <a:ext cx="994" cy="276"/>
            </a:xfrm>
            <a:custGeom>
              <a:avLst/>
              <a:gdLst/>
              <a:ahLst/>
              <a:cxnLst>
                <a:cxn ang="0">
                  <a:pos x="0" y="274"/>
                </a:cxn>
                <a:cxn ang="0">
                  <a:pos x="660" y="0"/>
                </a:cxn>
                <a:cxn ang="0">
                  <a:pos x="994" y="0"/>
                </a:cxn>
                <a:cxn ang="0">
                  <a:pos x="348" y="276"/>
                </a:cxn>
                <a:cxn ang="0">
                  <a:pos x="0" y="274"/>
                </a:cxn>
              </a:cxnLst>
              <a:rect l="0" t="0" r="r" b="b"/>
              <a:pathLst>
                <a:path w="994" h="276">
                  <a:moveTo>
                    <a:pt x="0" y="274"/>
                  </a:moveTo>
                  <a:lnTo>
                    <a:pt x="660" y="0"/>
                  </a:lnTo>
                  <a:lnTo>
                    <a:pt x="994" y="0"/>
                  </a:lnTo>
                  <a:lnTo>
                    <a:pt x="348" y="276"/>
                  </a:lnTo>
                  <a:lnTo>
                    <a:pt x="0" y="274"/>
                  </a:lnTo>
                  <a:close/>
                </a:path>
              </a:pathLst>
            </a:custGeom>
            <a:solidFill>
              <a:srgbClr val="FFCC00"/>
            </a:solidFill>
            <a:ln w="6350" cap="flat" cmpd="sng">
              <a:solidFill>
                <a:schemeClr val="tx1"/>
              </a:solidFill>
              <a:prstDash val="solid"/>
              <a:round/>
              <a:headEnd type="none" w="med" len="med"/>
              <a:tailEnd type="none" w="med" len="med"/>
            </a:ln>
            <a:effectLst/>
          </p:spPr>
          <p:txBody>
            <a:bodyPr wrap="none" anchor="ctr"/>
            <a:lstStyle/>
            <a:p>
              <a:endParaRPr lang="en-IN" dirty="0"/>
            </a:p>
          </p:txBody>
        </p:sp>
        <p:sp>
          <p:nvSpPr>
            <p:cNvPr id="64" name="Freeform 35"/>
            <p:cNvSpPr>
              <a:spLocks/>
            </p:cNvSpPr>
            <p:nvPr/>
          </p:nvSpPr>
          <p:spPr bwMode="auto">
            <a:xfrm>
              <a:off x="3272" y="1265"/>
              <a:ext cx="41" cy="12"/>
            </a:xfrm>
            <a:custGeom>
              <a:avLst/>
              <a:gdLst/>
              <a:ahLst/>
              <a:cxnLst>
                <a:cxn ang="0">
                  <a:pos x="0" y="0"/>
                </a:cxn>
                <a:cxn ang="0">
                  <a:pos x="41" y="12"/>
                </a:cxn>
              </a:cxnLst>
              <a:rect l="0" t="0" r="r" b="b"/>
              <a:pathLst>
                <a:path w="41" h="12">
                  <a:moveTo>
                    <a:pt x="0" y="0"/>
                  </a:moveTo>
                  <a:lnTo>
                    <a:pt x="41" y="12"/>
                  </a:lnTo>
                </a:path>
              </a:pathLst>
            </a:custGeom>
            <a:noFill/>
            <a:ln w="6350" cap="flat" cmpd="sng">
              <a:solidFill>
                <a:srgbClr val="0000FF"/>
              </a:solidFill>
              <a:prstDash val="solid"/>
              <a:round/>
              <a:headEnd type="none" w="med" len="med"/>
              <a:tailEnd type="none" w="med" len="med"/>
            </a:ln>
            <a:effectLst/>
          </p:spPr>
          <p:txBody>
            <a:bodyPr wrap="none" anchor="ctr"/>
            <a:lstStyle/>
            <a:p>
              <a:endParaRPr lang="en-IN" dirty="0"/>
            </a:p>
          </p:txBody>
        </p:sp>
        <p:sp>
          <p:nvSpPr>
            <p:cNvPr id="65" name="Freeform 36"/>
            <p:cNvSpPr>
              <a:spLocks/>
            </p:cNvSpPr>
            <p:nvPr/>
          </p:nvSpPr>
          <p:spPr bwMode="auto">
            <a:xfrm>
              <a:off x="2609" y="1264"/>
              <a:ext cx="665" cy="934"/>
            </a:xfrm>
            <a:custGeom>
              <a:avLst/>
              <a:gdLst/>
              <a:ahLst/>
              <a:cxnLst>
                <a:cxn ang="0">
                  <a:pos x="0" y="934"/>
                </a:cxn>
                <a:cxn ang="0">
                  <a:pos x="0" y="273"/>
                </a:cxn>
                <a:cxn ang="0">
                  <a:pos x="665" y="0"/>
                </a:cxn>
                <a:cxn ang="0">
                  <a:pos x="665" y="662"/>
                </a:cxn>
                <a:cxn ang="0">
                  <a:pos x="0" y="934"/>
                </a:cxn>
              </a:cxnLst>
              <a:rect l="0" t="0" r="r" b="b"/>
              <a:pathLst>
                <a:path w="665" h="934">
                  <a:moveTo>
                    <a:pt x="0" y="934"/>
                  </a:moveTo>
                  <a:lnTo>
                    <a:pt x="0" y="273"/>
                  </a:lnTo>
                  <a:lnTo>
                    <a:pt x="665" y="0"/>
                  </a:lnTo>
                  <a:lnTo>
                    <a:pt x="665" y="662"/>
                  </a:lnTo>
                  <a:lnTo>
                    <a:pt x="0" y="934"/>
                  </a:lnTo>
                  <a:close/>
                </a:path>
              </a:pathLst>
            </a:custGeom>
            <a:solidFill>
              <a:srgbClr val="FF9900"/>
            </a:solidFill>
            <a:ln w="6350" cap="flat" cmpd="sng">
              <a:solidFill>
                <a:schemeClr val="tx1"/>
              </a:solidFill>
              <a:prstDash val="solid"/>
              <a:round/>
              <a:headEnd/>
              <a:tailEnd/>
            </a:ln>
            <a:effectLst/>
          </p:spPr>
          <p:txBody>
            <a:bodyPr wrap="none" anchor="ctr"/>
            <a:lstStyle/>
            <a:p>
              <a:endParaRPr lang="en-IN" dirty="0"/>
            </a:p>
          </p:txBody>
        </p:sp>
        <p:sp>
          <p:nvSpPr>
            <p:cNvPr id="66" name="Freeform 37"/>
            <p:cNvSpPr>
              <a:spLocks/>
            </p:cNvSpPr>
            <p:nvPr/>
          </p:nvSpPr>
          <p:spPr bwMode="auto">
            <a:xfrm>
              <a:off x="2609" y="1538"/>
              <a:ext cx="39" cy="10"/>
            </a:xfrm>
            <a:custGeom>
              <a:avLst/>
              <a:gdLst/>
              <a:ahLst/>
              <a:cxnLst>
                <a:cxn ang="0">
                  <a:pos x="0" y="0"/>
                </a:cxn>
                <a:cxn ang="0">
                  <a:pos x="39" y="10"/>
                </a:cxn>
              </a:cxnLst>
              <a:rect l="0" t="0" r="r" b="b"/>
              <a:pathLst>
                <a:path w="39" h="10">
                  <a:moveTo>
                    <a:pt x="0" y="0"/>
                  </a:moveTo>
                  <a:lnTo>
                    <a:pt x="39" y="10"/>
                  </a:lnTo>
                </a:path>
              </a:pathLst>
            </a:custGeom>
            <a:noFill/>
            <a:ln w="6350" cap="flat" cmpd="sng">
              <a:solidFill>
                <a:schemeClr val="tx1"/>
              </a:solidFill>
              <a:prstDash val="solid"/>
              <a:round/>
              <a:headEnd type="none" w="med" len="med"/>
              <a:tailEnd type="none" w="med" len="med"/>
            </a:ln>
            <a:effectLst/>
          </p:spPr>
          <p:txBody>
            <a:bodyPr wrap="none" anchor="ctr"/>
            <a:lstStyle/>
            <a:p>
              <a:endParaRPr lang="en-IN" dirty="0"/>
            </a:p>
          </p:txBody>
        </p:sp>
        <p:sp>
          <p:nvSpPr>
            <p:cNvPr id="67" name="Freeform 38"/>
            <p:cNvSpPr>
              <a:spLocks/>
            </p:cNvSpPr>
            <p:nvPr/>
          </p:nvSpPr>
          <p:spPr bwMode="auto">
            <a:xfrm>
              <a:off x="2610" y="2198"/>
              <a:ext cx="37" cy="16"/>
            </a:xfrm>
            <a:custGeom>
              <a:avLst/>
              <a:gdLst/>
              <a:ahLst/>
              <a:cxnLst>
                <a:cxn ang="0">
                  <a:pos x="0" y="0"/>
                </a:cxn>
                <a:cxn ang="0">
                  <a:pos x="37" y="16"/>
                </a:cxn>
              </a:cxnLst>
              <a:rect l="0" t="0" r="r" b="b"/>
              <a:pathLst>
                <a:path w="37" h="16">
                  <a:moveTo>
                    <a:pt x="0" y="0"/>
                  </a:moveTo>
                  <a:lnTo>
                    <a:pt x="37" y="16"/>
                  </a:lnTo>
                </a:path>
              </a:pathLst>
            </a:custGeom>
            <a:noFill/>
            <a:ln w="6350" cap="flat" cmpd="sng">
              <a:solidFill>
                <a:srgbClr val="0000FF"/>
              </a:solidFill>
              <a:prstDash val="solid"/>
              <a:round/>
              <a:headEnd type="none" w="med" len="med"/>
              <a:tailEnd type="none" w="med" len="med"/>
            </a:ln>
            <a:effectLst/>
          </p:spPr>
          <p:txBody>
            <a:bodyPr wrap="none" anchor="ctr"/>
            <a:lstStyle/>
            <a:p>
              <a:endParaRPr lang="en-IN" dirty="0"/>
            </a:p>
          </p:txBody>
        </p:sp>
        <p:sp>
          <p:nvSpPr>
            <p:cNvPr id="68" name="Freeform 39"/>
            <p:cNvSpPr>
              <a:spLocks/>
            </p:cNvSpPr>
            <p:nvPr/>
          </p:nvSpPr>
          <p:spPr bwMode="auto">
            <a:xfrm>
              <a:off x="3269" y="1266"/>
              <a:ext cx="39" cy="26"/>
            </a:xfrm>
            <a:custGeom>
              <a:avLst/>
              <a:gdLst/>
              <a:ahLst/>
              <a:cxnLst>
                <a:cxn ang="0">
                  <a:pos x="3" y="0"/>
                </a:cxn>
                <a:cxn ang="0">
                  <a:pos x="39" y="11"/>
                </a:cxn>
                <a:cxn ang="0">
                  <a:pos x="0" y="26"/>
                </a:cxn>
                <a:cxn ang="0">
                  <a:pos x="3" y="0"/>
                </a:cxn>
              </a:cxnLst>
              <a:rect l="0" t="0" r="r" b="b"/>
              <a:pathLst>
                <a:path w="39" h="26">
                  <a:moveTo>
                    <a:pt x="3" y="0"/>
                  </a:moveTo>
                  <a:lnTo>
                    <a:pt x="39" y="11"/>
                  </a:lnTo>
                  <a:lnTo>
                    <a:pt x="0" y="26"/>
                  </a:lnTo>
                  <a:lnTo>
                    <a:pt x="3" y="0"/>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dirty="0"/>
            </a:p>
          </p:txBody>
        </p:sp>
        <p:sp>
          <p:nvSpPr>
            <p:cNvPr id="69" name="Freeform 40"/>
            <p:cNvSpPr>
              <a:spLocks/>
            </p:cNvSpPr>
            <p:nvPr/>
          </p:nvSpPr>
          <p:spPr bwMode="auto">
            <a:xfrm>
              <a:off x="2612" y="2172"/>
              <a:ext cx="34" cy="40"/>
            </a:xfrm>
            <a:custGeom>
              <a:avLst/>
              <a:gdLst/>
              <a:ahLst/>
              <a:cxnLst>
                <a:cxn ang="0">
                  <a:pos x="13" y="2"/>
                </a:cxn>
                <a:cxn ang="0">
                  <a:pos x="34" y="0"/>
                </a:cxn>
                <a:cxn ang="0">
                  <a:pos x="34" y="40"/>
                </a:cxn>
                <a:cxn ang="0">
                  <a:pos x="0" y="26"/>
                </a:cxn>
                <a:cxn ang="0">
                  <a:pos x="13" y="2"/>
                </a:cxn>
              </a:cxnLst>
              <a:rect l="0" t="0" r="r" b="b"/>
              <a:pathLst>
                <a:path w="34" h="40">
                  <a:moveTo>
                    <a:pt x="13" y="2"/>
                  </a:moveTo>
                  <a:lnTo>
                    <a:pt x="34" y="0"/>
                  </a:lnTo>
                  <a:lnTo>
                    <a:pt x="34" y="40"/>
                  </a:lnTo>
                  <a:lnTo>
                    <a:pt x="0" y="26"/>
                  </a:lnTo>
                  <a:lnTo>
                    <a:pt x="13" y="2"/>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dirty="0"/>
            </a:p>
          </p:txBody>
        </p:sp>
        <p:sp>
          <p:nvSpPr>
            <p:cNvPr id="70" name="Freeform 41"/>
            <p:cNvSpPr>
              <a:spLocks/>
            </p:cNvSpPr>
            <p:nvPr/>
          </p:nvSpPr>
          <p:spPr bwMode="auto">
            <a:xfrm>
              <a:off x="2647" y="1275"/>
              <a:ext cx="665" cy="938"/>
            </a:xfrm>
            <a:custGeom>
              <a:avLst/>
              <a:gdLst/>
              <a:ahLst/>
              <a:cxnLst>
                <a:cxn ang="0">
                  <a:pos x="0" y="938"/>
                </a:cxn>
                <a:cxn ang="0">
                  <a:pos x="0" y="273"/>
                </a:cxn>
                <a:cxn ang="0">
                  <a:pos x="665" y="0"/>
                </a:cxn>
                <a:cxn ang="0">
                  <a:pos x="665" y="662"/>
                </a:cxn>
                <a:cxn ang="0">
                  <a:pos x="0" y="938"/>
                </a:cxn>
              </a:cxnLst>
              <a:rect l="0" t="0" r="r" b="b"/>
              <a:pathLst>
                <a:path w="665" h="938">
                  <a:moveTo>
                    <a:pt x="0" y="938"/>
                  </a:moveTo>
                  <a:lnTo>
                    <a:pt x="0" y="273"/>
                  </a:lnTo>
                  <a:lnTo>
                    <a:pt x="665" y="0"/>
                  </a:lnTo>
                  <a:lnTo>
                    <a:pt x="665" y="662"/>
                  </a:lnTo>
                  <a:lnTo>
                    <a:pt x="0" y="938"/>
                  </a:lnTo>
                  <a:close/>
                </a:path>
              </a:pathLst>
            </a:custGeom>
            <a:solidFill>
              <a:srgbClr val="FFCC00"/>
            </a:solidFill>
            <a:ln w="6350" cap="flat" cmpd="sng">
              <a:solidFill>
                <a:schemeClr val="tx1"/>
              </a:solidFill>
              <a:prstDash val="solid"/>
              <a:round/>
              <a:headEnd/>
              <a:tailEnd/>
            </a:ln>
            <a:effectLst/>
          </p:spPr>
          <p:txBody>
            <a:bodyPr wrap="none" anchor="ctr"/>
            <a:lstStyle/>
            <a:p>
              <a:endParaRPr lang="en-IN" dirty="0"/>
            </a:p>
          </p:txBody>
        </p:sp>
        <p:sp>
          <p:nvSpPr>
            <p:cNvPr id="71" name="Freeform 42"/>
            <p:cNvSpPr>
              <a:spLocks/>
            </p:cNvSpPr>
            <p:nvPr/>
          </p:nvSpPr>
          <p:spPr bwMode="auto">
            <a:xfrm>
              <a:off x="2649" y="1647"/>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9900"/>
            </a:solidFill>
            <a:ln w="6350" cap="flat" cmpd="sng">
              <a:solidFill>
                <a:schemeClr val="tx1"/>
              </a:solidFill>
              <a:prstDash val="solid"/>
              <a:round/>
              <a:headEnd type="none" w="med" len="med"/>
              <a:tailEnd type="none" w="med" len="med"/>
            </a:ln>
            <a:effectLst/>
          </p:spPr>
          <p:txBody>
            <a:bodyPr wrap="none" anchor="ctr"/>
            <a:lstStyle/>
            <a:p>
              <a:endParaRPr lang="en-IN" dirty="0"/>
            </a:p>
          </p:txBody>
        </p:sp>
        <p:sp>
          <p:nvSpPr>
            <p:cNvPr id="72" name="Freeform 43"/>
            <p:cNvSpPr>
              <a:spLocks/>
            </p:cNvSpPr>
            <p:nvPr/>
          </p:nvSpPr>
          <p:spPr bwMode="auto">
            <a:xfrm>
              <a:off x="2647" y="1604"/>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CC00"/>
            </a:solidFill>
            <a:ln w="3175" cap="flat" cmpd="sng">
              <a:solidFill>
                <a:srgbClr val="0000FF"/>
              </a:solidFill>
              <a:prstDash val="solid"/>
              <a:round/>
              <a:headEnd type="none" w="med" len="med"/>
              <a:tailEnd type="none" w="med" len="med"/>
            </a:ln>
            <a:effectLst/>
          </p:spPr>
          <p:txBody>
            <a:bodyPr wrap="none" anchor="ctr"/>
            <a:lstStyle/>
            <a:p>
              <a:endParaRPr lang="en-IN" dirty="0"/>
            </a:p>
          </p:txBody>
        </p:sp>
        <p:sp>
          <p:nvSpPr>
            <p:cNvPr id="73" name="Line 44"/>
            <p:cNvSpPr>
              <a:spLocks noChangeShapeType="1"/>
            </p:cNvSpPr>
            <p:nvPr/>
          </p:nvSpPr>
          <p:spPr bwMode="auto">
            <a:xfrm>
              <a:off x="3001" y="1882"/>
              <a:ext cx="0" cy="38"/>
            </a:xfrm>
            <a:prstGeom prst="line">
              <a:avLst/>
            </a:prstGeom>
            <a:noFill/>
            <a:ln w="6350">
              <a:solidFill>
                <a:schemeClr val="tx1"/>
              </a:solidFill>
              <a:round/>
              <a:headEnd/>
              <a:tailEnd/>
            </a:ln>
            <a:effectLst/>
          </p:spPr>
          <p:txBody>
            <a:bodyPr wrap="none" anchor="ctr"/>
            <a:lstStyle/>
            <a:p>
              <a:endParaRPr lang="en-IN" dirty="0"/>
            </a:p>
          </p:txBody>
        </p:sp>
        <p:sp>
          <p:nvSpPr>
            <p:cNvPr id="74" name="Line 45"/>
            <p:cNvSpPr>
              <a:spLocks noChangeShapeType="1"/>
            </p:cNvSpPr>
            <p:nvPr/>
          </p:nvSpPr>
          <p:spPr bwMode="auto">
            <a:xfrm>
              <a:off x="3642" y="1606"/>
              <a:ext cx="0" cy="43"/>
            </a:xfrm>
            <a:prstGeom prst="line">
              <a:avLst/>
            </a:prstGeom>
            <a:noFill/>
            <a:ln w="6350">
              <a:solidFill>
                <a:schemeClr val="tx1"/>
              </a:solidFill>
              <a:round/>
              <a:headEnd/>
              <a:tailEnd/>
            </a:ln>
            <a:effectLst/>
          </p:spPr>
          <p:txBody>
            <a:bodyPr wrap="none" anchor="ctr"/>
            <a:lstStyle/>
            <a:p>
              <a:endParaRPr lang="en-IN" dirty="0"/>
            </a:p>
          </p:txBody>
        </p:sp>
        <p:sp>
          <p:nvSpPr>
            <p:cNvPr id="75" name="Freeform 46"/>
            <p:cNvSpPr>
              <a:spLocks/>
            </p:cNvSpPr>
            <p:nvPr/>
          </p:nvSpPr>
          <p:spPr bwMode="auto">
            <a:xfrm>
              <a:off x="2648" y="1880"/>
              <a:ext cx="106" cy="42"/>
            </a:xfrm>
            <a:custGeom>
              <a:avLst/>
              <a:gdLst/>
              <a:ahLst/>
              <a:cxnLst>
                <a:cxn ang="0">
                  <a:pos x="106" y="1"/>
                </a:cxn>
                <a:cxn ang="0">
                  <a:pos x="2" y="0"/>
                </a:cxn>
                <a:cxn ang="0">
                  <a:pos x="0" y="42"/>
                </a:cxn>
                <a:cxn ang="0">
                  <a:pos x="62" y="40"/>
                </a:cxn>
                <a:cxn ang="0">
                  <a:pos x="106" y="1"/>
                </a:cxn>
              </a:cxnLst>
              <a:rect l="0" t="0" r="r" b="b"/>
              <a:pathLst>
                <a:path w="106" h="42">
                  <a:moveTo>
                    <a:pt x="106" y="1"/>
                  </a:moveTo>
                  <a:lnTo>
                    <a:pt x="2" y="0"/>
                  </a:lnTo>
                  <a:lnTo>
                    <a:pt x="0" y="42"/>
                  </a:lnTo>
                  <a:lnTo>
                    <a:pt x="62" y="40"/>
                  </a:lnTo>
                  <a:lnTo>
                    <a:pt x="106" y="1"/>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dirty="0"/>
            </a:p>
          </p:txBody>
        </p:sp>
        <p:sp>
          <p:nvSpPr>
            <p:cNvPr id="76" name="Freeform 47"/>
            <p:cNvSpPr>
              <a:spLocks/>
            </p:cNvSpPr>
            <p:nvPr/>
          </p:nvSpPr>
          <p:spPr bwMode="auto">
            <a:xfrm>
              <a:off x="3550" y="1606"/>
              <a:ext cx="94" cy="65"/>
            </a:xfrm>
            <a:custGeom>
              <a:avLst/>
              <a:gdLst/>
              <a:ahLst/>
              <a:cxnLst>
                <a:cxn ang="0">
                  <a:pos x="94" y="0"/>
                </a:cxn>
                <a:cxn ang="0">
                  <a:pos x="0" y="41"/>
                </a:cxn>
                <a:cxn ang="0">
                  <a:pos x="19" y="65"/>
                </a:cxn>
                <a:cxn ang="0">
                  <a:pos x="94" y="38"/>
                </a:cxn>
                <a:cxn ang="0">
                  <a:pos x="94" y="0"/>
                </a:cxn>
              </a:cxnLst>
              <a:rect l="0" t="0" r="r" b="b"/>
              <a:pathLst>
                <a:path w="94" h="65">
                  <a:moveTo>
                    <a:pt x="94" y="0"/>
                  </a:moveTo>
                  <a:lnTo>
                    <a:pt x="0" y="41"/>
                  </a:lnTo>
                  <a:lnTo>
                    <a:pt x="19" y="65"/>
                  </a:lnTo>
                  <a:lnTo>
                    <a:pt x="94" y="38"/>
                  </a:lnTo>
                  <a:lnTo>
                    <a:pt x="94" y="0"/>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dirty="0"/>
            </a:p>
          </p:txBody>
        </p:sp>
        <p:sp>
          <p:nvSpPr>
            <p:cNvPr id="77" name="Freeform 48"/>
            <p:cNvSpPr>
              <a:spLocks/>
            </p:cNvSpPr>
            <p:nvPr/>
          </p:nvSpPr>
          <p:spPr bwMode="auto">
            <a:xfrm>
              <a:off x="2647" y="1604"/>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CC00"/>
            </a:solidFill>
            <a:ln w="6350" cap="flat" cmpd="sng">
              <a:solidFill>
                <a:schemeClr val="tx1"/>
              </a:solidFill>
              <a:prstDash val="solid"/>
              <a:round/>
              <a:headEnd type="none" w="med" len="med"/>
              <a:tailEnd type="none" w="med" len="med"/>
            </a:ln>
            <a:effectLst/>
          </p:spPr>
          <p:txBody>
            <a:bodyPr wrap="none" anchor="ctr"/>
            <a:lstStyle/>
            <a:p>
              <a:endParaRPr lang="en-IN" dirty="0"/>
            </a:p>
          </p:txBody>
        </p:sp>
        <p:grpSp>
          <p:nvGrpSpPr>
            <p:cNvPr id="78" name="Group 49"/>
            <p:cNvGrpSpPr>
              <a:grpSpLocks/>
            </p:cNvGrpSpPr>
            <p:nvPr/>
          </p:nvGrpSpPr>
          <p:grpSpPr bwMode="auto">
            <a:xfrm>
              <a:off x="2209" y="1912"/>
              <a:ext cx="450" cy="573"/>
              <a:chOff x="1476" y="2468"/>
              <a:chExt cx="450" cy="573"/>
            </a:xfrm>
          </p:grpSpPr>
          <p:sp>
            <p:nvSpPr>
              <p:cNvPr id="96" name="Freeform 50"/>
              <p:cNvSpPr>
                <a:spLocks/>
              </p:cNvSpPr>
              <p:nvPr/>
            </p:nvSpPr>
            <p:spPr bwMode="auto">
              <a:xfrm>
                <a:off x="1501" y="2907"/>
                <a:ext cx="273" cy="134"/>
              </a:xfrm>
              <a:custGeom>
                <a:avLst/>
                <a:gdLst/>
                <a:ahLst/>
                <a:cxnLst>
                  <a:cxn ang="0">
                    <a:pos x="116" y="0"/>
                  </a:cxn>
                  <a:cxn ang="0">
                    <a:pos x="21" y="45"/>
                  </a:cxn>
                  <a:cxn ang="0">
                    <a:pos x="5" y="96"/>
                  </a:cxn>
                  <a:cxn ang="0">
                    <a:pos x="54" y="122"/>
                  </a:cxn>
                  <a:cxn ang="0">
                    <a:pos x="95" y="134"/>
                  </a:cxn>
                  <a:cxn ang="0">
                    <a:pos x="141" y="134"/>
                  </a:cxn>
                  <a:cxn ang="0">
                    <a:pos x="273" y="81"/>
                  </a:cxn>
                  <a:cxn ang="0">
                    <a:pos x="116" y="0"/>
                  </a:cxn>
                </a:cxnLst>
                <a:rect l="0" t="0" r="r" b="b"/>
                <a:pathLst>
                  <a:path w="273" h="134">
                    <a:moveTo>
                      <a:pt x="116" y="0"/>
                    </a:moveTo>
                    <a:lnTo>
                      <a:pt x="21" y="45"/>
                    </a:lnTo>
                    <a:cubicBezTo>
                      <a:pt x="3" y="61"/>
                      <a:pt x="0" y="83"/>
                      <a:pt x="5" y="96"/>
                    </a:cubicBezTo>
                    <a:cubicBezTo>
                      <a:pt x="10" y="109"/>
                      <a:pt x="39" y="116"/>
                      <a:pt x="54" y="122"/>
                    </a:cubicBezTo>
                    <a:lnTo>
                      <a:pt x="95" y="134"/>
                    </a:lnTo>
                    <a:lnTo>
                      <a:pt x="141" y="134"/>
                    </a:lnTo>
                    <a:lnTo>
                      <a:pt x="273" y="81"/>
                    </a:lnTo>
                    <a:lnTo>
                      <a:pt x="116" y="0"/>
                    </a:lnTo>
                    <a:close/>
                  </a:path>
                </a:pathLst>
              </a:custGeom>
              <a:solidFill>
                <a:srgbClr val="0000FF"/>
              </a:solidFill>
              <a:ln w="6350" cap="flat" cmpd="sng">
                <a:solidFill>
                  <a:schemeClr val="tx1"/>
                </a:solidFill>
                <a:prstDash val="solid"/>
                <a:round/>
                <a:headEnd type="none" w="med" len="med"/>
                <a:tailEnd type="none" w="med" len="med"/>
              </a:ln>
              <a:effectLst/>
            </p:spPr>
            <p:txBody>
              <a:bodyPr wrap="none" anchor="ctr"/>
              <a:lstStyle/>
              <a:p>
                <a:endParaRPr lang="en-IN" dirty="0"/>
              </a:p>
            </p:txBody>
          </p:sp>
          <p:sp>
            <p:nvSpPr>
              <p:cNvPr id="97" name="AutoShape 51"/>
              <p:cNvSpPr>
                <a:spLocks noChangeArrowheads="1"/>
              </p:cNvSpPr>
              <p:nvPr/>
            </p:nvSpPr>
            <p:spPr bwMode="auto">
              <a:xfrm rot="14820000">
                <a:off x="1789" y="2379"/>
                <a:ext cx="47" cy="226"/>
              </a:xfrm>
              <a:prstGeom prst="can">
                <a:avLst>
                  <a:gd name="adj" fmla="val 62132"/>
                </a:avLst>
              </a:prstGeom>
              <a:solidFill>
                <a:srgbClr val="9966FF"/>
              </a:solidFill>
              <a:ln w="3175">
                <a:solidFill>
                  <a:schemeClr val="tx1"/>
                </a:solidFill>
                <a:round/>
                <a:headEnd/>
                <a:tailEnd/>
              </a:ln>
              <a:effectLst/>
            </p:spPr>
            <p:txBody>
              <a:bodyPr wrap="none" anchor="ctr"/>
              <a:lstStyle/>
              <a:p>
                <a:endParaRPr lang="en-IN" dirty="0"/>
              </a:p>
            </p:txBody>
          </p:sp>
          <p:sp>
            <p:nvSpPr>
              <p:cNvPr id="98" name="Freeform 52"/>
              <p:cNvSpPr>
                <a:spLocks/>
              </p:cNvSpPr>
              <p:nvPr/>
            </p:nvSpPr>
            <p:spPr bwMode="auto">
              <a:xfrm>
                <a:off x="1622" y="2483"/>
                <a:ext cx="152" cy="505"/>
              </a:xfrm>
              <a:custGeom>
                <a:avLst/>
                <a:gdLst/>
                <a:ahLst/>
                <a:cxnLst>
                  <a:cxn ang="0">
                    <a:pos x="0" y="426"/>
                  </a:cxn>
                  <a:cxn ang="0">
                    <a:pos x="1" y="64"/>
                  </a:cxn>
                  <a:cxn ang="0">
                    <a:pos x="13" y="22"/>
                  </a:cxn>
                  <a:cxn ang="0">
                    <a:pos x="64" y="4"/>
                  </a:cxn>
                  <a:cxn ang="0">
                    <a:pos x="118" y="46"/>
                  </a:cxn>
                  <a:cxn ang="0">
                    <a:pos x="140" y="83"/>
                  </a:cxn>
                  <a:cxn ang="0">
                    <a:pos x="151" y="109"/>
                  </a:cxn>
                  <a:cxn ang="0">
                    <a:pos x="152" y="505"/>
                  </a:cxn>
                  <a:cxn ang="0">
                    <a:pos x="0" y="426"/>
                  </a:cxn>
                </a:cxnLst>
                <a:rect l="0" t="0" r="r" b="b"/>
                <a:pathLst>
                  <a:path w="152" h="505">
                    <a:moveTo>
                      <a:pt x="0" y="426"/>
                    </a:moveTo>
                    <a:lnTo>
                      <a:pt x="1" y="64"/>
                    </a:lnTo>
                    <a:lnTo>
                      <a:pt x="13" y="22"/>
                    </a:lnTo>
                    <a:cubicBezTo>
                      <a:pt x="24" y="12"/>
                      <a:pt x="47" y="0"/>
                      <a:pt x="64" y="4"/>
                    </a:cubicBezTo>
                    <a:cubicBezTo>
                      <a:pt x="81" y="8"/>
                      <a:pt x="105" y="33"/>
                      <a:pt x="118" y="46"/>
                    </a:cubicBezTo>
                    <a:cubicBezTo>
                      <a:pt x="131" y="59"/>
                      <a:pt x="135" y="73"/>
                      <a:pt x="140" y="83"/>
                    </a:cubicBezTo>
                    <a:lnTo>
                      <a:pt x="151" y="109"/>
                    </a:lnTo>
                    <a:lnTo>
                      <a:pt x="152" y="505"/>
                    </a:lnTo>
                    <a:lnTo>
                      <a:pt x="0" y="426"/>
                    </a:lnTo>
                    <a:close/>
                  </a:path>
                </a:pathLst>
              </a:custGeom>
              <a:solidFill>
                <a:srgbClr val="0000FF"/>
              </a:solidFill>
              <a:ln w="6350" cap="flat" cmpd="sng">
                <a:solidFill>
                  <a:schemeClr val="tx1"/>
                </a:solidFill>
                <a:prstDash val="solid"/>
                <a:round/>
                <a:headEnd type="none" w="med" len="med"/>
                <a:tailEnd type="none" w="med" len="med"/>
              </a:ln>
              <a:effectLst/>
            </p:spPr>
            <p:txBody>
              <a:bodyPr wrap="none" anchor="ctr"/>
              <a:lstStyle/>
              <a:p>
                <a:endParaRPr lang="en-IN" dirty="0"/>
              </a:p>
            </p:txBody>
          </p:sp>
          <p:sp>
            <p:nvSpPr>
              <p:cNvPr id="99" name="AutoShape 53"/>
              <p:cNvSpPr>
                <a:spLocks noChangeArrowheads="1"/>
              </p:cNvSpPr>
              <p:nvPr/>
            </p:nvSpPr>
            <p:spPr bwMode="auto">
              <a:xfrm rot="14820000">
                <a:off x="1565" y="2474"/>
                <a:ext cx="47" cy="226"/>
              </a:xfrm>
              <a:prstGeom prst="can">
                <a:avLst>
                  <a:gd name="adj" fmla="val 62132"/>
                </a:avLst>
              </a:prstGeom>
              <a:solidFill>
                <a:srgbClr val="9966FF"/>
              </a:solidFill>
              <a:ln w="3175">
                <a:solidFill>
                  <a:schemeClr val="tx1"/>
                </a:solidFill>
                <a:round/>
                <a:headEnd/>
                <a:tailEnd/>
              </a:ln>
              <a:effectLst/>
            </p:spPr>
            <p:txBody>
              <a:bodyPr wrap="none" anchor="ctr"/>
              <a:lstStyle/>
              <a:p>
                <a:endParaRPr lang="en-IN" dirty="0"/>
              </a:p>
            </p:txBody>
          </p:sp>
        </p:grpSp>
        <p:grpSp>
          <p:nvGrpSpPr>
            <p:cNvPr id="79" name="Group 54"/>
            <p:cNvGrpSpPr>
              <a:grpSpLocks/>
            </p:cNvGrpSpPr>
            <p:nvPr/>
          </p:nvGrpSpPr>
          <p:grpSpPr bwMode="auto">
            <a:xfrm>
              <a:off x="3099" y="1876"/>
              <a:ext cx="165" cy="385"/>
              <a:chOff x="2469" y="2519"/>
              <a:chExt cx="165" cy="385"/>
            </a:xfrm>
          </p:grpSpPr>
          <p:sp>
            <p:nvSpPr>
              <p:cNvPr id="83" name="Line 55"/>
              <p:cNvSpPr>
                <a:spLocks noChangeShapeType="1"/>
              </p:cNvSpPr>
              <p:nvPr/>
            </p:nvSpPr>
            <p:spPr bwMode="auto">
              <a:xfrm>
                <a:off x="2512" y="2579"/>
                <a:ext cx="24" cy="104"/>
              </a:xfrm>
              <a:prstGeom prst="line">
                <a:avLst/>
              </a:prstGeom>
              <a:noFill/>
              <a:ln w="9525">
                <a:solidFill>
                  <a:srgbClr val="000000"/>
                </a:solidFill>
                <a:round/>
                <a:headEnd/>
                <a:tailEnd/>
              </a:ln>
            </p:spPr>
            <p:txBody>
              <a:bodyPr/>
              <a:lstStyle/>
              <a:p>
                <a:endParaRPr lang="en-IN" dirty="0"/>
              </a:p>
            </p:txBody>
          </p:sp>
          <p:grpSp>
            <p:nvGrpSpPr>
              <p:cNvPr id="84" name="Group 56"/>
              <p:cNvGrpSpPr>
                <a:grpSpLocks/>
              </p:cNvGrpSpPr>
              <p:nvPr/>
            </p:nvGrpSpPr>
            <p:grpSpPr bwMode="auto">
              <a:xfrm>
                <a:off x="2469" y="2519"/>
                <a:ext cx="165" cy="385"/>
                <a:chOff x="2312" y="2484"/>
                <a:chExt cx="165" cy="385"/>
              </a:xfrm>
            </p:grpSpPr>
            <p:sp>
              <p:nvSpPr>
                <p:cNvPr id="85" name="Oval 57"/>
                <p:cNvSpPr>
                  <a:spLocks noChangeArrowheads="1"/>
                </p:cNvSpPr>
                <p:nvPr/>
              </p:nvSpPr>
              <p:spPr bwMode="auto">
                <a:xfrm>
                  <a:off x="2371" y="2723"/>
                  <a:ext cx="56" cy="47"/>
                </a:xfrm>
                <a:prstGeom prst="ellipse">
                  <a:avLst/>
                </a:prstGeom>
                <a:solidFill>
                  <a:schemeClr val="hlink"/>
                </a:solidFill>
                <a:ln w="9525">
                  <a:solidFill>
                    <a:schemeClr val="tx1"/>
                  </a:solidFill>
                  <a:round/>
                  <a:headEnd/>
                  <a:tailEnd/>
                </a:ln>
                <a:effectLst/>
              </p:spPr>
              <p:txBody>
                <a:bodyPr wrap="none" anchor="ctr"/>
                <a:lstStyle/>
                <a:p>
                  <a:endParaRPr lang="en-IN" dirty="0"/>
                </a:p>
              </p:txBody>
            </p:sp>
            <p:sp>
              <p:nvSpPr>
                <p:cNvPr id="86" name="Freeform 58"/>
                <p:cNvSpPr>
                  <a:spLocks/>
                </p:cNvSpPr>
                <p:nvPr/>
              </p:nvSpPr>
              <p:spPr bwMode="auto">
                <a:xfrm>
                  <a:off x="2312" y="2744"/>
                  <a:ext cx="165" cy="125"/>
                </a:xfrm>
                <a:custGeom>
                  <a:avLst/>
                  <a:gdLst/>
                  <a:ahLst/>
                  <a:cxnLst>
                    <a:cxn ang="0">
                      <a:pos x="60" y="4"/>
                    </a:cxn>
                    <a:cxn ang="0">
                      <a:pos x="0" y="88"/>
                    </a:cxn>
                    <a:cxn ang="0">
                      <a:pos x="32" y="111"/>
                    </a:cxn>
                    <a:cxn ang="0">
                      <a:pos x="80" y="124"/>
                    </a:cxn>
                    <a:cxn ang="0">
                      <a:pos x="133" y="115"/>
                    </a:cxn>
                    <a:cxn ang="0">
                      <a:pos x="161" y="93"/>
                    </a:cxn>
                    <a:cxn ang="0">
                      <a:pos x="165" y="82"/>
                    </a:cxn>
                    <a:cxn ang="0">
                      <a:pos x="115" y="0"/>
                    </a:cxn>
                    <a:cxn ang="0">
                      <a:pos x="107" y="12"/>
                    </a:cxn>
                    <a:cxn ang="0">
                      <a:pos x="93" y="16"/>
                    </a:cxn>
                    <a:cxn ang="0">
                      <a:pos x="75" y="14"/>
                    </a:cxn>
                    <a:cxn ang="0">
                      <a:pos x="60" y="4"/>
                    </a:cxn>
                  </a:cxnLst>
                  <a:rect l="0" t="0" r="r" b="b"/>
                  <a:pathLst>
                    <a:path w="165" h="125">
                      <a:moveTo>
                        <a:pt x="60" y="4"/>
                      </a:moveTo>
                      <a:lnTo>
                        <a:pt x="0" y="88"/>
                      </a:lnTo>
                      <a:lnTo>
                        <a:pt x="32" y="111"/>
                      </a:lnTo>
                      <a:cubicBezTo>
                        <a:pt x="45" y="117"/>
                        <a:pt x="63" y="123"/>
                        <a:pt x="80" y="124"/>
                      </a:cubicBezTo>
                      <a:cubicBezTo>
                        <a:pt x="97" y="125"/>
                        <a:pt x="120" y="120"/>
                        <a:pt x="133" y="115"/>
                      </a:cubicBezTo>
                      <a:cubicBezTo>
                        <a:pt x="146" y="110"/>
                        <a:pt x="156" y="98"/>
                        <a:pt x="161" y="93"/>
                      </a:cubicBezTo>
                      <a:lnTo>
                        <a:pt x="165" y="82"/>
                      </a:lnTo>
                      <a:lnTo>
                        <a:pt x="115" y="0"/>
                      </a:lnTo>
                      <a:lnTo>
                        <a:pt x="107" y="12"/>
                      </a:lnTo>
                      <a:cubicBezTo>
                        <a:pt x="103" y="15"/>
                        <a:pt x="98" y="16"/>
                        <a:pt x="93" y="16"/>
                      </a:cubicBezTo>
                      <a:cubicBezTo>
                        <a:pt x="88" y="16"/>
                        <a:pt x="80" y="16"/>
                        <a:pt x="75" y="14"/>
                      </a:cubicBezTo>
                      <a:cubicBezTo>
                        <a:pt x="70" y="12"/>
                        <a:pt x="63" y="6"/>
                        <a:pt x="60" y="4"/>
                      </a:cubicBezTo>
                      <a:close/>
                    </a:path>
                  </a:pathLst>
                </a:custGeom>
                <a:solidFill>
                  <a:srgbClr val="33CCFF"/>
                </a:solidFill>
                <a:ln w="9525" cap="flat" cmpd="sng">
                  <a:solidFill>
                    <a:srgbClr val="000000"/>
                  </a:solidFill>
                  <a:prstDash val="solid"/>
                  <a:round/>
                  <a:headEnd type="none" w="med" len="med"/>
                  <a:tailEnd type="none" w="med" len="med"/>
                </a:ln>
                <a:effectLst/>
              </p:spPr>
              <p:txBody>
                <a:bodyPr wrap="none" anchor="ctr"/>
                <a:lstStyle/>
                <a:p>
                  <a:endParaRPr lang="en-IN" dirty="0"/>
                </a:p>
              </p:txBody>
            </p:sp>
            <p:sp>
              <p:nvSpPr>
                <p:cNvPr id="87" name="Freeform 59"/>
                <p:cNvSpPr>
                  <a:spLocks/>
                </p:cNvSpPr>
                <p:nvPr/>
              </p:nvSpPr>
              <p:spPr bwMode="auto">
                <a:xfrm>
                  <a:off x="2359" y="2765"/>
                  <a:ext cx="81" cy="19"/>
                </a:xfrm>
                <a:custGeom>
                  <a:avLst/>
                  <a:gdLst/>
                  <a:ahLst/>
                  <a:cxnLst>
                    <a:cxn ang="0">
                      <a:pos x="0" y="3"/>
                    </a:cxn>
                    <a:cxn ang="0">
                      <a:pos x="19" y="16"/>
                    </a:cxn>
                    <a:cxn ang="0">
                      <a:pos x="43" y="18"/>
                    </a:cxn>
                    <a:cxn ang="0">
                      <a:pos x="67" y="13"/>
                    </a:cxn>
                    <a:cxn ang="0">
                      <a:pos x="81" y="0"/>
                    </a:cxn>
                  </a:cxnLst>
                  <a:rect l="0" t="0" r="r" b="b"/>
                  <a:pathLst>
                    <a:path w="81" h="19">
                      <a:moveTo>
                        <a:pt x="0" y="3"/>
                      </a:moveTo>
                      <a:cubicBezTo>
                        <a:pt x="3" y="5"/>
                        <a:pt x="12" y="14"/>
                        <a:pt x="19" y="16"/>
                      </a:cubicBezTo>
                      <a:cubicBezTo>
                        <a:pt x="26" y="18"/>
                        <a:pt x="35" y="19"/>
                        <a:pt x="43" y="18"/>
                      </a:cubicBezTo>
                      <a:cubicBezTo>
                        <a:pt x="51" y="17"/>
                        <a:pt x="61" y="16"/>
                        <a:pt x="67" y="13"/>
                      </a:cubicBezTo>
                      <a:cubicBezTo>
                        <a:pt x="73" y="10"/>
                        <a:pt x="78" y="3"/>
                        <a:pt x="81" y="0"/>
                      </a:cubicBezTo>
                    </a:path>
                  </a:pathLst>
                </a:custGeom>
                <a:noFill/>
                <a:ln w="9525" cap="flat" cmpd="sng">
                  <a:solidFill>
                    <a:schemeClr val="tx1"/>
                  </a:solidFill>
                  <a:prstDash val="solid"/>
                  <a:round/>
                  <a:headEnd/>
                  <a:tailEnd/>
                </a:ln>
                <a:effectLst/>
              </p:spPr>
              <p:txBody>
                <a:bodyPr wrap="none" anchor="ctr"/>
                <a:lstStyle/>
                <a:p>
                  <a:endParaRPr lang="en-IN" dirty="0"/>
                </a:p>
              </p:txBody>
            </p:sp>
            <p:grpSp>
              <p:nvGrpSpPr>
                <p:cNvPr id="88" name="Group 60"/>
                <p:cNvGrpSpPr>
                  <a:grpSpLocks/>
                </p:cNvGrpSpPr>
                <p:nvPr/>
              </p:nvGrpSpPr>
              <p:grpSpPr bwMode="auto">
                <a:xfrm>
                  <a:off x="2342" y="2484"/>
                  <a:ext cx="119" cy="275"/>
                  <a:chOff x="2324" y="2450"/>
                  <a:chExt cx="119" cy="275"/>
                </a:xfrm>
              </p:grpSpPr>
              <p:sp>
                <p:nvSpPr>
                  <p:cNvPr id="89" name="Line 61"/>
                  <p:cNvSpPr>
                    <a:spLocks noChangeShapeType="1"/>
                  </p:cNvSpPr>
                  <p:nvPr/>
                </p:nvSpPr>
                <p:spPr bwMode="auto">
                  <a:xfrm flipH="1" flipV="1">
                    <a:off x="2324" y="2625"/>
                    <a:ext cx="38" cy="90"/>
                  </a:xfrm>
                  <a:prstGeom prst="line">
                    <a:avLst/>
                  </a:prstGeom>
                  <a:noFill/>
                  <a:ln w="9525">
                    <a:solidFill>
                      <a:srgbClr val="000000"/>
                    </a:solidFill>
                    <a:round/>
                    <a:headEnd/>
                    <a:tailEnd/>
                  </a:ln>
                </p:spPr>
                <p:txBody>
                  <a:bodyPr/>
                  <a:lstStyle/>
                  <a:p>
                    <a:endParaRPr lang="en-IN" dirty="0"/>
                  </a:p>
                </p:txBody>
              </p:sp>
              <p:sp>
                <p:nvSpPr>
                  <p:cNvPr id="90" name="Freeform 62"/>
                  <p:cNvSpPr>
                    <a:spLocks/>
                  </p:cNvSpPr>
                  <p:nvPr/>
                </p:nvSpPr>
                <p:spPr bwMode="auto">
                  <a:xfrm>
                    <a:off x="2347" y="2617"/>
                    <a:ext cx="32" cy="96"/>
                  </a:xfrm>
                  <a:custGeom>
                    <a:avLst/>
                    <a:gdLst/>
                    <a:ahLst/>
                    <a:cxnLst>
                      <a:cxn ang="0">
                        <a:pos x="0" y="23"/>
                      </a:cxn>
                      <a:cxn ang="0">
                        <a:pos x="32" y="96"/>
                      </a:cxn>
                      <a:cxn ang="0">
                        <a:pos x="13" y="0"/>
                      </a:cxn>
                    </a:cxnLst>
                    <a:rect l="0" t="0" r="r" b="b"/>
                    <a:pathLst>
                      <a:path w="32" h="96">
                        <a:moveTo>
                          <a:pt x="0" y="23"/>
                        </a:moveTo>
                        <a:lnTo>
                          <a:pt x="32" y="96"/>
                        </a:lnTo>
                        <a:lnTo>
                          <a:pt x="13" y="0"/>
                        </a:lnTo>
                      </a:path>
                    </a:pathLst>
                  </a:custGeom>
                  <a:noFill/>
                  <a:ln w="9525" cmpd="sng">
                    <a:solidFill>
                      <a:srgbClr val="000000"/>
                    </a:solidFill>
                    <a:prstDash val="solid"/>
                    <a:round/>
                    <a:headEnd/>
                    <a:tailEnd/>
                  </a:ln>
                </p:spPr>
                <p:txBody>
                  <a:bodyPr/>
                  <a:lstStyle/>
                  <a:p>
                    <a:endParaRPr lang="en-IN" dirty="0"/>
                  </a:p>
                </p:txBody>
              </p:sp>
              <p:sp>
                <p:nvSpPr>
                  <p:cNvPr id="91" name="Line 63"/>
                  <p:cNvSpPr>
                    <a:spLocks noChangeShapeType="1"/>
                  </p:cNvSpPr>
                  <p:nvPr/>
                </p:nvSpPr>
                <p:spPr bwMode="auto">
                  <a:xfrm flipH="1">
                    <a:off x="2391" y="2648"/>
                    <a:ext cx="11" cy="77"/>
                  </a:xfrm>
                  <a:prstGeom prst="line">
                    <a:avLst/>
                  </a:prstGeom>
                  <a:noFill/>
                  <a:ln w="9525">
                    <a:solidFill>
                      <a:srgbClr val="000000"/>
                    </a:solidFill>
                    <a:round/>
                    <a:headEnd/>
                    <a:tailEnd/>
                  </a:ln>
                </p:spPr>
                <p:txBody>
                  <a:bodyPr/>
                  <a:lstStyle/>
                  <a:p>
                    <a:endParaRPr lang="en-IN" dirty="0"/>
                  </a:p>
                </p:txBody>
              </p:sp>
              <p:sp>
                <p:nvSpPr>
                  <p:cNvPr id="92" name="Freeform 64"/>
                  <p:cNvSpPr>
                    <a:spLocks/>
                  </p:cNvSpPr>
                  <p:nvPr/>
                </p:nvSpPr>
                <p:spPr bwMode="auto">
                  <a:xfrm>
                    <a:off x="2329" y="2510"/>
                    <a:ext cx="60" cy="211"/>
                  </a:xfrm>
                  <a:custGeom>
                    <a:avLst/>
                    <a:gdLst/>
                    <a:ahLst/>
                    <a:cxnLst>
                      <a:cxn ang="0">
                        <a:pos x="0" y="36"/>
                      </a:cxn>
                      <a:cxn ang="0">
                        <a:pos x="50" y="211"/>
                      </a:cxn>
                      <a:cxn ang="0">
                        <a:pos x="60" y="0"/>
                      </a:cxn>
                    </a:cxnLst>
                    <a:rect l="0" t="0" r="r" b="b"/>
                    <a:pathLst>
                      <a:path w="60" h="211">
                        <a:moveTo>
                          <a:pt x="0" y="36"/>
                        </a:moveTo>
                        <a:lnTo>
                          <a:pt x="50" y="211"/>
                        </a:lnTo>
                        <a:lnTo>
                          <a:pt x="60" y="0"/>
                        </a:lnTo>
                      </a:path>
                    </a:pathLst>
                  </a:custGeom>
                  <a:noFill/>
                  <a:ln w="9525" cmpd="sng">
                    <a:solidFill>
                      <a:srgbClr val="000000"/>
                    </a:solidFill>
                    <a:prstDash val="solid"/>
                    <a:round/>
                    <a:headEnd/>
                    <a:tailEnd/>
                  </a:ln>
                </p:spPr>
                <p:txBody>
                  <a:bodyPr/>
                  <a:lstStyle/>
                  <a:p>
                    <a:endParaRPr lang="en-IN" dirty="0"/>
                  </a:p>
                </p:txBody>
              </p:sp>
              <p:sp>
                <p:nvSpPr>
                  <p:cNvPr id="93" name="Line 65"/>
                  <p:cNvSpPr>
                    <a:spLocks noChangeShapeType="1"/>
                  </p:cNvSpPr>
                  <p:nvPr/>
                </p:nvSpPr>
                <p:spPr bwMode="auto">
                  <a:xfrm flipH="1" flipV="1">
                    <a:off x="2368" y="2450"/>
                    <a:ext cx="4" cy="146"/>
                  </a:xfrm>
                  <a:prstGeom prst="line">
                    <a:avLst/>
                  </a:prstGeom>
                  <a:noFill/>
                  <a:ln w="9525">
                    <a:solidFill>
                      <a:srgbClr val="000000"/>
                    </a:solidFill>
                    <a:round/>
                    <a:headEnd/>
                    <a:tailEnd/>
                  </a:ln>
                </p:spPr>
                <p:txBody>
                  <a:bodyPr/>
                  <a:lstStyle/>
                  <a:p>
                    <a:endParaRPr lang="en-IN" dirty="0"/>
                  </a:p>
                </p:txBody>
              </p:sp>
              <p:sp>
                <p:nvSpPr>
                  <p:cNvPr id="94" name="Line 66"/>
                  <p:cNvSpPr>
                    <a:spLocks noChangeShapeType="1"/>
                  </p:cNvSpPr>
                  <p:nvPr/>
                </p:nvSpPr>
                <p:spPr bwMode="auto">
                  <a:xfrm flipV="1">
                    <a:off x="2404" y="2510"/>
                    <a:ext cx="19" cy="96"/>
                  </a:xfrm>
                  <a:prstGeom prst="line">
                    <a:avLst/>
                  </a:prstGeom>
                  <a:noFill/>
                  <a:ln w="9525">
                    <a:solidFill>
                      <a:srgbClr val="000000"/>
                    </a:solidFill>
                    <a:round/>
                    <a:headEnd/>
                    <a:tailEnd/>
                  </a:ln>
                </p:spPr>
                <p:txBody>
                  <a:bodyPr/>
                  <a:lstStyle/>
                  <a:p>
                    <a:endParaRPr lang="en-IN" dirty="0"/>
                  </a:p>
                </p:txBody>
              </p:sp>
              <p:sp>
                <p:nvSpPr>
                  <p:cNvPr id="95" name="Line 67"/>
                  <p:cNvSpPr>
                    <a:spLocks noChangeShapeType="1"/>
                  </p:cNvSpPr>
                  <p:nvPr/>
                </p:nvSpPr>
                <p:spPr bwMode="auto">
                  <a:xfrm flipV="1">
                    <a:off x="2400" y="2556"/>
                    <a:ext cx="43" cy="149"/>
                  </a:xfrm>
                  <a:prstGeom prst="line">
                    <a:avLst/>
                  </a:prstGeom>
                  <a:noFill/>
                  <a:ln w="9525">
                    <a:solidFill>
                      <a:srgbClr val="000000"/>
                    </a:solidFill>
                    <a:round/>
                    <a:headEnd/>
                    <a:tailEnd/>
                  </a:ln>
                </p:spPr>
                <p:txBody>
                  <a:bodyPr/>
                  <a:lstStyle/>
                  <a:p>
                    <a:endParaRPr lang="en-IN" dirty="0"/>
                  </a:p>
                </p:txBody>
              </p:sp>
            </p:grpSp>
          </p:grpSp>
        </p:grpSp>
        <p:sp>
          <p:nvSpPr>
            <p:cNvPr id="80" name="Freeform 68"/>
            <p:cNvSpPr>
              <a:spLocks/>
            </p:cNvSpPr>
            <p:nvPr/>
          </p:nvSpPr>
          <p:spPr bwMode="auto">
            <a:xfrm>
              <a:off x="3440" y="1433"/>
              <a:ext cx="185" cy="147"/>
            </a:xfrm>
            <a:custGeom>
              <a:avLst/>
              <a:gdLst/>
              <a:ahLst/>
              <a:cxnLst>
                <a:cxn ang="0">
                  <a:pos x="180" y="147"/>
                </a:cxn>
                <a:cxn ang="0">
                  <a:pos x="173" y="56"/>
                </a:cxn>
                <a:cxn ang="0">
                  <a:pos x="106" y="5"/>
                </a:cxn>
                <a:cxn ang="0">
                  <a:pos x="0" y="27"/>
                </a:cxn>
              </a:cxnLst>
              <a:rect l="0" t="0" r="r" b="b"/>
              <a:pathLst>
                <a:path w="185" h="147">
                  <a:moveTo>
                    <a:pt x="180" y="147"/>
                  </a:moveTo>
                  <a:cubicBezTo>
                    <a:pt x="182" y="113"/>
                    <a:pt x="185" y="80"/>
                    <a:pt x="173" y="56"/>
                  </a:cubicBezTo>
                  <a:cubicBezTo>
                    <a:pt x="161" y="32"/>
                    <a:pt x="135" y="10"/>
                    <a:pt x="106" y="5"/>
                  </a:cubicBezTo>
                  <a:cubicBezTo>
                    <a:pt x="77" y="0"/>
                    <a:pt x="38" y="13"/>
                    <a:pt x="0" y="27"/>
                  </a:cubicBezTo>
                </a:path>
              </a:pathLst>
            </a:custGeom>
            <a:noFill/>
            <a:ln w="19050" cap="flat" cmpd="sng">
              <a:solidFill>
                <a:srgbClr val="FF0000"/>
              </a:solidFill>
              <a:prstDash val="solid"/>
              <a:round/>
              <a:headEnd type="none" w="med" len="med"/>
              <a:tailEnd type="triangle" w="med" len="med"/>
            </a:ln>
            <a:effectLst/>
          </p:spPr>
          <p:txBody>
            <a:bodyPr wrap="none" anchor="ctr"/>
            <a:lstStyle/>
            <a:p>
              <a:endParaRPr lang="en-IN" dirty="0"/>
            </a:p>
          </p:txBody>
        </p:sp>
        <p:sp>
          <p:nvSpPr>
            <p:cNvPr id="81" name="Line 69"/>
            <p:cNvSpPr>
              <a:spLocks noChangeShapeType="1"/>
            </p:cNvSpPr>
            <p:nvPr/>
          </p:nvSpPr>
          <p:spPr bwMode="auto">
            <a:xfrm>
              <a:off x="2269" y="1201"/>
              <a:ext cx="499" cy="254"/>
            </a:xfrm>
            <a:prstGeom prst="line">
              <a:avLst/>
            </a:prstGeom>
            <a:noFill/>
            <a:ln w="19050">
              <a:solidFill>
                <a:srgbClr val="0000FF"/>
              </a:solidFill>
              <a:round/>
              <a:headEnd/>
              <a:tailEnd type="triangle" w="med" len="med"/>
            </a:ln>
            <a:effectLst/>
          </p:spPr>
          <p:txBody>
            <a:bodyPr wrap="none" anchor="ctr"/>
            <a:lstStyle/>
            <a:p>
              <a:endParaRPr lang="en-IN" dirty="0"/>
            </a:p>
          </p:txBody>
        </p:sp>
        <p:sp>
          <p:nvSpPr>
            <p:cNvPr id="82" name="Line 70"/>
            <p:cNvSpPr>
              <a:spLocks noChangeShapeType="1"/>
            </p:cNvSpPr>
            <p:nvPr/>
          </p:nvSpPr>
          <p:spPr bwMode="auto">
            <a:xfrm flipV="1">
              <a:off x="1679" y="3015"/>
              <a:ext cx="729" cy="418"/>
            </a:xfrm>
            <a:prstGeom prst="line">
              <a:avLst/>
            </a:prstGeom>
            <a:noFill/>
            <a:ln w="19050">
              <a:solidFill>
                <a:srgbClr val="0000FF"/>
              </a:solidFill>
              <a:round/>
              <a:headEnd/>
              <a:tailEnd type="triangle" w="med" len="med"/>
            </a:ln>
            <a:effectLst/>
          </p:spPr>
          <p:txBody>
            <a:bodyPr wrap="none" anchor="ctr"/>
            <a:lstStyle/>
            <a:p>
              <a:endParaRPr lang="en-IN" dirty="0"/>
            </a:p>
          </p:txBody>
        </p:sp>
      </p:grpSp>
      <p:sp>
        <p:nvSpPr>
          <p:cNvPr id="105" name="Rectangle 104"/>
          <p:cNvSpPr/>
          <p:nvPr/>
        </p:nvSpPr>
        <p:spPr>
          <a:xfrm>
            <a:off x="785786" y="6215082"/>
            <a:ext cx="3131755" cy="461665"/>
          </a:xfrm>
          <a:prstGeom prst="rect">
            <a:avLst/>
          </a:prstGeom>
        </p:spPr>
        <p:txBody>
          <a:bodyPr wrap="none">
            <a:spAutoFit/>
          </a:bodyPr>
          <a:lstStyle/>
          <a:p>
            <a:r>
              <a:rPr lang="en-IN" sz="2400" dirty="0" smtClean="0"/>
              <a:t> </a:t>
            </a:r>
            <a:r>
              <a:rPr lang="en-IN" sz="2400" b="1" dirty="0" smtClean="0"/>
              <a:t>Impulse steam turbine</a:t>
            </a:r>
            <a:endParaRPr lang="en-IN"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282" y="571480"/>
            <a:ext cx="8715436" cy="4708981"/>
          </a:xfrm>
          <a:prstGeom prst="rect">
            <a:avLst/>
          </a:prstGeom>
          <a:noFill/>
        </p:spPr>
        <p:txBody>
          <a:bodyPr wrap="square" rtlCol="0">
            <a:spAutoFit/>
          </a:bodyPr>
          <a:lstStyle/>
          <a:p>
            <a:pPr algn="just"/>
            <a:r>
              <a:rPr lang="en-US" sz="2000" b="1" dirty="0" smtClean="0">
                <a:latin typeface="Arial" pitchFamily="34" charset="0"/>
                <a:cs typeface="Arial" pitchFamily="34" charset="0"/>
              </a:rPr>
              <a:t>2. According to direction of flow:</a:t>
            </a:r>
          </a:p>
          <a:p>
            <a:pPr marL="514350" indent="-514350" algn="just">
              <a:buAutoNum type="alphaLcParenBoth"/>
            </a:pPr>
            <a:r>
              <a:rPr lang="en-US" sz="2000" dirty="0" smtClean="0">
                <a:latin typeface="Arial" pitchFamily="34" charset="0"/>
                <a:cs typeface="Arial" pitchFamily="34" charset="0"/>
              </a:rPr>
              <a:t>Axial flow turbine -  Steam flows in a direction parallel to the axis of the turbine</a:t>
            </a:r>
          </a:p>
          <a:p>
            <a:pPr marL="514350" indent="-514350" algn="just">
              <a:buAutoNum type="alphaLcParenBoth"/>
            </a:pPr>
            <a:r>
              <a:rPr lang="en-US" sz="2000" dirty="0" smtClean="0">
                <a:latin typeface="Arial" pitchFamily="34" charset="0"/>
                <a:cs typeface="Arial" pitchFamily="34" charset="0"/>
              </a:rPr>
              <a:t>Radial flow turbine -  Steam flows in a direction perpendicular to the axis of the turbine.</a:t>
            </a:r>
          </a:p>
          <a:p>
            <a:pPr marL="514350" indent="-514350" algn="just">
              <a:buAutoNum type="alphaLcParenBoth"/>
            </a:pPr>
            <a:endParaRPr lang="en-US" sz="2000" dirty="0" smtClean="0">
              <a:latin typeface="Arial" pitchFamily="34" charset="0"/>
              <a:cs typeface="Arial" pitchFamily="34" charset="0"/>
            </a:endParaRPr>
          </a:p>
          <a:p>
            <a:pPr marL="514350" indent="-514350" algn="just"/>
            <a:r>
              <a:rPr lang="en-US" sz="2000" b="1" dirty="0" smtClean="0">
                <a:latin typeface="Arial" pitchFamily="34" charset="0"/>
                <a:cs typeface="Arial" pitchFamily="34" charset="0"/>
              </a:rPr>
              <a:t>3. According to number of stages</a:t>
            </a:r>
          </a:p>
          <a:p>
            <a:pPr marL="514350" indent="-514350" algn="just">
              <a:buAutoNum type="alphaLcParenBoth"/>
            </a:pPr>
            <a:r>
              <a:rPr lang="en-US" sz="2000" dirty="0" smtClean="0">
                <a:latin typeface="Arial" pitchFamily="34" charset="0"/>
                <a:cs typeface="Arial" pitchFamily="34" charset="0"/>
              </a:rPr>
              <a:t>Single stage turbine</a:t>
            </a:r>
          </a:p>
          <a:p>
            <a:pPr marL="514350" indent="-514350" algn="just">
              <a:buAutoNum type="alphaLcParenBoth"/>
            </a:pPr>
            <a:r>
              <a:rPr lang="en-US" sz="2000" dirty="0" smtClean="0">
                <a:latin typeface="Arial" pitchFamily="34" charset="0"/>
                <a:cs typeface="Arial" pitchFamily="34" charset="0"/>
              </a:rPr>
              <a:t>Multi stage turbine</a:t>
            </a:r>
          </a:p>
          <a:p>
            <a:pPr marL="514350" indent="-514350" algn="just">
              <a:buAutoNum type="alphaLcParenBoth"/>
            </a:pPr>
            <a:endParaRPr lang="en-US" sz="2000" dirty="0" smtClean="0">
              <a:latin typeface="Arial" pitchFamily="34" charset="0"/>
              <a:cs typeface="Arial" pitchFamily="34" charset="0"/>
            </a:endParaRPr>
          </a:p>
          <a:p>
            <a:pPr marL="514350" indent="-514350" algn="just">
              <a:buAutoNum type="alphaLcParenBoth"/>
            </a:pPr>
            <a:endParaRPr lang="en-US" sz="2000" dirty="0" smtClean="0">
              <a:latin typeface="Arial" pitchFamily="34" charset="0"/>
              <a:cs typeface="Arial" pitchFamily="34" charset="0"/>
            </a:endParaRPr>
          </a:p>
          <a:p>
            <a:pPr marL="514350" indent="-514350" algn="just">
              <a:buAutoNum type="alphaLcParenBoth"/>
            </a:pPr>
            <a:endParaRPr lang="en-US" sz="2000" dirty="0" smtClean="0">
              <a:latin typeface="Arial" pitchFamily="34" charset="0"/>
              <a:cs typeface="Arial" pitchFamily="34" charset="0"/>
            </a:endParaRPr>
          </a:p>
          <a:p>
            <a:pPr marL="514350" indent="-514350" algn="just">
              <a:buAutoNum type="alphaLcParenBoth"/>
            </a:pPr>
            <a:endParaRPr lang="en-US" sz="2000" dirty="0" smtClean="0">
              <a:latin typeface="Arial" pitchFamily="34" charset="0"/>
              <a:cs typeface="Arial" pitchFamily="34" charset="0"/>
            </a:endParaRPr>
          </a:p>
          <a:p>
            <a:pPr marL="514350" indent="-514350" algn="just">
              <a:buAutoNum type="alphaLcParenBoth"/>
            </a:pPr>
            <a:endParaRPr lang="en-US" sz="2000" dirty="0" smtClean="0">
              <a:latin typeface="Arial" pitchFamily="34" charset="0"/>
              <a:cs typeface="Arial" pitchFamily="34" charset="0"/>
            </a:endParaRPr>
          </a:p>
          <a:p>
            <a:pPr marL="514350" indent="-514350" algn="just">
              <a:buAutoNum type="alphaLcParenBoth"/>
            </a:pPr>
            <a:endParaRPr lang="en-US" sz="2000" dirty="0" smtClean="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E2E6EB17-2319-4F1F-8486-BA1B2E1B0969}" type="slidenum">
              <a:rPr lang="en-IN" smtClean="0"/>
              <a:pPr/>
              <a:t>66</a:t>
            </a:fld>
            <a:endParaRPr lang="en-IN" dirty="0"/>
          </a:p>
        </p:txBody>
      </p:sp>
      <p:sp>
        <p:nvSpPr>
          <p:cNvPr id="5" name="Footer Placeholder 4"/>
          <p:cNvSpPr>
            <a:spLocks noGrp="1"/>
          </p:cNvSpPr>
          <p:nvPr>
            <p:ph type="ftr" sz="quarter" idx="11"/>
          </p:nvPr>
        </p:nvSpPr>
        <p:spPr/>
        <p:txBody>
          <a:bodyPr/>
          <a:lstStyle/>
          <a:p>
            <a:r>
              <a:rPr lang="en-IN" dirty="0" smtClean="0"/>
              <a:t>PES</a:t>
            </a:r>
            <a:endParaRPr lang="en-IN" dirty="0"/>
          </a:p>
        </p:txBody>
      </p:sp>
      <p:pic>
        <p:nvPicPr>
          <p:cNvPr id="4098" name="Picture 2"/>
          <p:cNvPicPr>
            <a:picLocks noChangeAspect="1" noChangeArrowheads="1"/>
          </p:cNvPicPr>
          <p:nvPr/>
        </p:nvPicPr>
        <p:blipFill>
          <a:blip r:embed="rId2"/>
          <a:srcRect/>
          <a:stretch>
            <a:fillRect/>
          </a:stretch>
        </p:blipFill>
        <p:spPr bwMode="auto">
          <a:xfrm>
            <a:off x="4786314" y="2500305"/>
            <a:ext cx="3929090" cy="4132183"/>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285720" y="3429000"/>
            <a:ext cx="3143272" cy="33211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0" y="357166"/>
            <a:ext cx="9144000"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(4)According to steam pressure at inlet of Turbine:</a:t>
            </a:r>
            <a:endParaRPr kumimoji="0" lang="en-US" sz="2000" b="1" i="0" u="none" strike="noStrike" cap="none" normalizeH="0" baseline="0" dirty="0" smtClean="0">
              <a:ln>
                <a:noFill/>
              </a:ln>
              <a:solidFill>
                <a:schemeClr val="tx1"/>
              </a:solidFill>
              <a:effectLst/>
              <a:latin typeface="Arial" pitchFamily="34" charset="0"/>
              <a:cs typeface="Arial" pitchFamily="34" charset="0"/>
            </a:endParaRPr>
          </a:p>
          <a:p>
            <a:pPr lvl="0" algn="just" fontAlgn="base">
              <a:spcBef>
                <a:spcPct val="0"/>
              </a:spcBef>
              <a:spcAft>
                <a:spcPct val="0"/>
              </a:spcAft>
              <a:buFont typeface="Arial" pitchFamily="34" charset="0"/>
              <a:buChar char="•"/>
            </a:pPr>
            <a:r>
              <a:rPr lang="en-US" sz="2000" dirty="0" smtClean="0">
                <a:latin typeface="Arial" pitchFamily="34" charset="0"/>
                <a:cs typeface="Arial" pitchFamily="34" charset="0"/>
              </a:rPr>
              <a:t> Low pressure steam turbine, the turbine with pressure up to 2 kg/cm2.</a:t>
            </a:r>
          </a:p>
          <a:p>
            <a:pPr lvl="0" algn="just" eaLnBrk="0" fontAlgn="base" hangingPunct="0">
              <a:spcBef>
                <a:spcPct val="0"/>
              </a:spcBef>
              <a:spcAft>
                <a:spcPct val="0"/>
              </a:spcAft>
              <a:buFont typeface="Arial" pitchFamily="34" charset="0"/>
              <a:buChar char="•"/>
            </a:pPr>
            <a:r>
              <a:rPr lang="en-US" sz="2000" dirty="0" smtClean="0">
                <a:latin typeface="Arial" pitchFamily="34" charset="0"/>
                <a:cs typeface="Arial" pitchFamily="34" charset="0"/>
              </a:rPr>
              <a:t> Middle pressure steam turbine, the turbine with pressure up to 40 kg/cm2.</a:t>
            </a:r>
          </a:p>
          <a:p>
            <a:pPr lvl="0" algn="just" eaLnBrk="0" fontAlgn="base" hangingPunct="0">
              <a:spcBef>
                <a:spcPct val="0"/>
              </a:spcBef>
              <a:spcAft>
                <a:spcPct val="0"/>
              </a:spcAft>
              <a:buFont typeface="Arial" pitchFamily="34" charset="0"/>
              <a:buChar char="•"/>
            </a:pPr>
            <a:r>
              <a:rPr lang="en-US" sz="2000" dirty="0" smtClean="0">
                <a:latin typeface="Arial" pitchFamily="34" charset="0"/>
                <a:cs typeface="Arial" pitchFamily="34" charset="0"/>
              </a:rPr>
              <a:t> High pressure steam turbine, the turbine with pressure 40 – 170 kg/cm2.</a:t>
            </a:r>
          </a:p>
          <a:p>
            <a:pPr lvl="0" algn="just" eaLnBrk="0" fontAlgn="base" hangingPunct="0">
              <a:spcBef>
                <a:spcPct val="0"/>
              </a:spcBef>
              <a:spcAft>
                <a:spcPct val="0"/>
              </a:spcAft>
              <a:buFont typeface="Arial" pitchFamily="34" charset="0"/>
              <a:buChar char="•"/>
            </a:pPr>
            <a:r>
              <a:rPr lang="en-US" sz="2000" dirty="0" smtClean="0">
                <a:latin typeface="Arial" pitchFamily="34" charset="0"/>
                <a:cs typeface="Arial" pitchFamily="34" charset="0"/>
              </a:rPr>
              <a:t> Very high steam turbine, the turbine with pressure exceeds 170 kg/cm2.</a:t>
            </a:r>
          </a:p>
          <a:p>
            <a:pPr lvl="0" algn="just" eaLnBrk="0" fontAlgn="base" hangingPunct="0">
              <a:spcBef>
                <a:spcPct val="0"/>
              </a:spcBef>
              <a:spcAft>
                <a:spcPct val="0"/>
              </a:spcAft>
              <a:buFont typeface="Arial" pitchFamily="34" charset="0"/>
              <a:buChar char="•"/>
            </a:pPr>
            <a:r>
              <a:rPr lang="en-US" sz="2000" dirty="0" smtClean="0">
                <a:latin typeface="Arial" pitchFamily="34" charset="0"/>
                <a:cs typeface="Arial" pitchFamily="34" charset="0"/>
              </a:rPr>
              <a:t> Super critical pressure steam turbine, the turbine with </a:t>
            </a:r>
            <a:r>
              <a:rPr lang="en-US" sz="2000" dirty="0" err="1" smtClean="0">
                <a:latin typeface="Arial" pitchFamily="34" charset="0"/>
                <a:cs typeface="Arial" pitchFamily="34" charset="0"/>
              </a:rPr>
              <a:t>presse</a:t>
            </a:r>
            <a:r>
              <a:rPr lang="en-US" sz="2000" dirty="0" smtClean="0">
                <a:latin typeface="Arial" pitchFamily="34" charset="0"/>
                <a:cs typeface="Arial" pitchFamily="34" charset="0"/>
              </a:rPr>
              <a:t> exceeds 225 kg/cm2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sz="2000" b="1" dirty="0" smtClean="0">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r>
              <a:rPr lang="en-US" sz="2000" b="1" dirty="0" smtClean="0">
                <a:latin typeface="Arial" pitchFamily="34" charset="0"/>
                <a:ea typeface="Times New Roman" pitchFamily="18" charset="0"/>
                <a:cs typeface="Arial" pitchFamily="34" charset="0"/>
              </a:rPr>
              <a:t>5</a:t>
            </a: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)According </a:t>
            </a:r>
            <a:r>
              <a:rPr lang="en-US" sz="2000" b="1" dirty="0" smtClean="0">
                <a:latin typeface="Arial" pitchFamily="34" charset="0"/>
                <a:ea typeface="Times New Roman" pitchFamily="18" charset="0"/>
                <a:cs typeface="Arial" pitchFamily="34" charset="0"/>
              </a:rPr>
              <a:t>Exit condition of Steam</a:t>
            </a: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20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 Condensing Turbine</a:t>
            </a:r>
          </a:p>
          <a:p>
            <a:pPr marL="0" marR="0" lvl="0" indent="0" algn="just" defTabSz="914400" rtl="0" eaLnBrk="0" fontAlgn="base" latinLnBrk="0" hangingPunct="0">
              <a:lnSpc>
                <a:spcPct val="100000"/>
              </a:lnSpc>
              <a:spcBef>
                <a:spcPct val="0"/>
              </a:spcBef>
              <a:spcAft>
                <a:spcPct val="0"/>
              </a:spcAft>
              <a:buClrTx/>
              <a:buSzTx/>
              <a:buFontTx/>
              <a:buNone/>
              <a:tabLst/>
            </a:pPr>
            <a:r>
              <a:rPr lang="en-US" sz="2000" dirty="0" smtClean="0">
                <a:latin typeface="Arial" pitchFamily="34" charset="0"/>
                <a:cs typeface="Arial" pitchFamily="34" charset="0"/>
              </a:rPr>
              <a:t>	(b) Non-Condensing Turbine</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E2E6EB17-2319-4F1F-8486-BA1B2E1B0969}" type="slidenum">
              <a:rPr lang="en-IN" smtClean="0"/>
              <a:pPr/>
              <a:t>67</a:t>
            </a:fld>
            <a:endParaRPr lang="en-IN"/>
          </a:p>
        </p:txBody>
      </p:sp>
      <p:sp>
        <p:nvSpPr>
          <p:cNvPr id="4" name="Footer Placeholder 3"/>
          <p:cNvSpPr>
            <a:spLocks noGrp="1"/>
          </p:cNvSpPr>
          <p:nvPr>
            <p:ph type="ftr" sz="quarter" idx="11"/>
          </p:nvPr>
        </p:nvSpPr>
        <p:spPr/>
        <p:txBody>
          <a:bodyPr/>
          <a:lstStyle/>
          <a:p>
            <a:r>
              <a:rPr lang="en-IN" smtClean="0"/>
              <a:t>PES</a:t>
            </a:r>
            <a:endParaRPr lang="en-IN"/>
          </a:p>
        </p:txBody>
      </p:sp>
      <p:pic>
        <p:nvPicPr>
          <p:cNvPr id="3074" name="Picture 2"/>
          <p:cNvPicPr>
            <a:picLocks noChangeAspect="1" noChangeArrowheads="1"/>
          </p:cNvPicPr>
          <p:nvPr/>
        </p:nvPicPr>
        <p:blipFill>
          <a:blip r:embed="rId3"/>
          <a:srcRect/>
          <a:stretch>
            <a:fillRect/>
          </a:stretch>
        </p:blipFill>
        <p:spPr bwMode="auto">
          <a:xfrm>
            <a:off x="5857852" y="2285992"/>
            <a:ext cx="3286148" cy="42138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274638"/>
            <a:ext cx="7772400" cy="1143000"/>
          </a:xfrm>
        </p:spPr>
        <p:txBody>
          <a:bodyPr/>
          <a:lstStyle/>
          <a:p>
            <a:r>
              <a:rPr lang="en-IN" dirty="0" smtClean="0">
                <a:solidFill>
                  <a:srgbClr val="FF0000"/>
                </a:solidFill>
              </a:rPr>
              <a:t>Classification of steam turbines </a:t>
            </a:r>
            <a:endParaRPr lang="en-IN" dirty="0">
              <a:solidFill>
                <a:srgbClr val="FF0000"/>
              </a:solidFill>
            </a:endParaRPr>
          </a:p>
        </p:txBody>
      </p:sp>
      <p:sp>
        <p:nvSpPr>
          <p:cNvPr id="5" name="Content Placeholder 2"/>
          <p:cNvSpPr>
            <a:spLocks noGrp="1"/>
          </p:cNvSpPr>
          <p:nvPr>
            <p:ph sz="quarter" idx="1"/>
          </p:nvPr>
        </p:nvSpPr>
        <p:spPr>
          <a:xfrm>
            <a:off x="571472" y="1357298"/>
            <a:ext cx="8115328" cy="4662502"/>
          </a:xfrm>
        </p:spPr>
        <p:txBody>
          <a:bodyPr>
            <a:normAutofit/>
          </a:bodyPr>
          <a:lstStyle/>
          <a:p>
            <a:pPr algn="just">
              <a:buNone/>
            </a:pPr>
            <a:endParaRPr lang="en-IN" dirty="0" smtClean="0">
              <a:solidFill>
                <a:srgbClr val="FF0000"/>
              </a:solidFill>
              <a:latin typeface="Times New Roman" pitchFamily="18" charset="0"/>
              <a:cs typeface="Times New Roman" pitchFamily="18" charset="0"/>
            </a:endParaRPr>
          </a:p>
          <a:p>
            <a:pPr algn="just"/>
            <a:r>
              <a:rPr lang="en-IN" dirty="0" smtClean="0">
                <a:solidFill>
                  <a:srgbClr val="FF0000"/>
                </a:solidFill>
                <a:latin typeface="Times New Roman" pitchFamily="18" charset="0"/>
                <a:cs typeface="Times New Roman" pitchFamily="18" charset="0"/>
              </a:rPr>
              <a:t>Impulse turbine- </a:t>
            </a:r>
            <a:r>
              <a:rPr lang="en-IN" dirty="0" smtClean="0">
                <a:latin typeface="Times New Roman" pitchFamily="18" charset="0"/>
                <a:cs typeface="Times New Roman" pitchFamily="18" charset="0"/>
              </a:rPr>
              <a:t>only </a:t>
            </a:r>
            <a:r>
              <a:rPr lang="en-IN" dirty="0" smtClean="0">
                <a:solidFill>
                  <a:srgbClr val="0000CC"/>
                </a:solidFill>
                <a:latin typeface="Times New Roman" pitchFamily="18" charset="0"/>
                <a:cs typeface="Times New Roman" pitchFamily="18" charset="0"/>
              </a:rPr>
              <a:t>kinetic energy </a:t>
            </a:r>
            <a:r>
              <a:rPr lang="en-IN" dirty="0" smtClean="0">
                <a:latin typeface="Times New Roman" pitchFamily="18" charset="0"/>
                <a:cs typeface="Times New Roman" pitchFamily="18" charset="0"/>
              </a:rPr>
              <a:t>of fluid being used while flowing over the turbine</a:t>
            </a:r>
          </a:p>
          <a:p>
            <a:pPr algn="just"/>
            <a:r>
              <a:rPr lang="en-IN" dirty="0" smtClean="0">
                <a:solidFill>
                  <a:srgbClr val="FF0000"/>
                </a:solidFill>
                <a:latin typeface="Times New Roman" pitchFamily="18" charset="0"/>
                <a:cs typeface="Times New Roman" pitchFamily="18" charset="0"/>
              </a:rPr>
              <a:t>Reaction turbine- </a:t>
            </a:r>
            <a:r>
              <a:rPr lang="en-IN" dirty="0" smtClean="0">
                <a:latin typeface="Times New Roman" pitchFamily="18" charset="0"/>
                <a:cs typeface="Times New Roman" pitchFamily="18" charset="0"/>
              </a:rPr>
              <a:t>both </a:t>
            </a:r>
            <a:r>
              <a:rPr lang="en-IN" dirty="0" smtClean="0">
                <a:solidFill>
                  <a:srgbClr val="0000CC"/>
                </a:solidFill>
                <a:latin typeface="Times New Roman" pitchFamily="18" charset="0"/>
                <a:cs typeface="Times New Roman" pitchFamily="18" charset="0"/>
              </a:rPr>
              <a:t>kinetic</a:t>
            </a:r>
            <a:r>
              <a:rPr lang="en-IN" dirty="0" smtClean="0">
                <a:latin typeface="Times New Roman" pitchFamily="18" charset="0"/>
                <a:cs typeface="Times New Roman" pitchFamily="18" charset="0"/>
              </a:rPr>
              <a:t> and </a:t>
            </a:r>
            <a:r>
              <a:rPr lang="en-IN" dirty="0" smtClean="0">
                <a:solidFill>
                  <a:srgbClr val="0000CC"/>
                </a:solidFill>
                <a:latin typeface="Times New Roman" pitchFamily="18" charset="0"/>
                <a:cs typeface="Times New Roman" pitchFamily="18" charset="0"/>
              </a:rPr>
              <a:t>pressure energy </a:t>
            </a:r>
            <a:r>
              <a:rPr lang="en-IN" dirty="0" smtClean="0">
                <a:latin typeface="Times New Roman" pitchFamily="18" charset="0"/>
                <a:cs typeface="Times New Roman" pitchFamily="18" charset="0"/>
              </a:rPr>
              <a:t>of the fluid being used while flowing over the turbine </a:t>
            </a:r>
            <a:endParaRPr lang="en-IN"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273050"/>
            <a:ext cx="7772400" cy="1143000"/>
          </a:xfrm>
        </p:spPr>
        <p:txBody>
          <a:bodyPr>
            <a:normAutofit fontScale="90000"/>
          </a:bodyPr>
          <a:lstStyle/>
          <a:p>
            <a:r>
              <a:rPr lang="en-IN" dirty="0" smtClean="0">
                <a:solidFill>
                  <a:srgbClr val="FF0000"/>
                </a:solidFill>
              </a:rPr>
              <a:t>IMPULSE TURBINE (De Laval turbine)</a:t>
            </a:r>
            <a:endParaRPr lang="en-IN" dirty="0"/>
          </a:p>
        </p:txBody>
      </p:sp>
      <p:pic>
        <p:nvPicPr>
          <p:cNvPr id="5" name="Content Placeholder 9" descr="DSC_0194.JPG"/>
          <p:cNvPicPr>
            <a:picLocks noGrp="1" noChangeAspect="1"/>
          </p:cNvPicPr>
          <p:nvPr>
            <p:ph sz="half" idx="4294967295"/>
          </p:nvPr>
        </p:nvPicPr>
        <p:blipFill>
          <a:blip r:embed="rId3" cstate="print">
            <a:lum bright="30000" contrast="20000"/>
          </a:blip>
          <a:stretch>
            <a:fillRect/>
          </a:stretch>
        </p:blipFill>
        <p:spPr>
          <a:xfrm>
            <a:off x="533400" y="1752600"/>
            <a:ext cx="5334000" cy="4595446"/>
          </a:xfrm>
          <a:prstGeom prst="rect">
            <a:avLst/>
          </a:prstGeom>
        </p:spPr>
      </p:pic>
      <p:pic>
        <p:nvPicPr>
          <p:cNvPr id="6" name="Content Placeholder 11" descr="DSC_0195.JPG"/>
          <p:cNvPicPr>
            <a:picLocks noGrp="1" noChangeAspect="1"/>
          </p:cNvPicPr>
          <p:nvPr>
            <p:ph sz="half" idx="4294967295"/>
          </p:nvPr>
        </p:nvPicPr>
        <p:blipFill>
          <a:blip r:embed="rId4" cstate="print">
            <a:lum bright="30000" contrast="20000"/>
          </a:blip>
          <a:stretch>
            <a:fillRect/>
          </a:stretch>
        </p:blipFill>
        <p:spPr>
          <a:xfrm>
            <a:off x="6096000" y="1828800"/>
            <a:ext cx="2514600" cy="42672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smtClean="0">
                <a:solidFill>
                  <a:schemeClr val="accent3">
                    <a:lumMod val="50000"/>
                  </a:schemeClr>
                </a:solidFill>
                <a:latin typeface="Arial Black" pitchFamily="34" charset="0"/>
              </a:rPr>
              <a:t>Terminologies used in Thermodynamics</a:t>
            </a:r>
            <a:endParaRPr lang="en-US" sz="2800" i="1" dirty="0">
              <a:solidFill>
                <a:schemeClr val="accent3">
                  <a:lumMod val="50000"/>
                </a:schemeClr>
              </a:solidFill>
              <a:latin typeface="Arial Black" pitchFamily="34" charset="0"/>
            </a:endParaRPr>
          </a:p>
        </p:txBody>
      </p:sp>
      <p:sp>
        <p:nvSpPr>
          <p:cNvPr id="8" name="Content Placeholder 2"/>
          <p:cNvSpPr txBox="1">
            <a:spLocks/>
          </p:cNvSpPr>
          <p:nvPr/>
        </p:nvSpPr>
        <p:spPr>
          <a:xfrm>
            <a:off x="0" y="11430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STATE</a:t>
            </a:r>
            <a:endParaRPr kumimoji="0" lang="en-US" sz="4400" b="1" i="1" u="none" strike="noStrike" kern="1200"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endParaRPr>
          </a:p>
        </p:txBody>
      </p:sp>
      <p:sp>
        <p:nvSpPr>
          <p:cNvPr id="9" name="Content Placeholder 8"/>
          <p:cNvSpPr>
            <a:spLocks noGrp="1"/>
          </p:cNvSpPr>
          <p:nvPr>
            <p:ph idx="1"/>
          </p:nvPr>
        </p:nvSpPr>
        <p:spPr>
          <a:xfrm>
            <a:off x="304800" y="1981200"/>
            <a:ext cx="8534400" cy="4343400"/>
          </a:xfrm>
        </p:spPr>
        <p:txBody>
          <a:bodyPr/>
          <a:lstStyle/>
          <a:p>
            <a:r>
              <a:rPr lang="en-US" sz="2400" dirty="0" smtClean="0"/>
              <a:t>At any instant of time, the condition of system</a:t>
            </a:r>
          </a:p>
          <a:p>
            <a:r>
              <a:rPr lang="en-US" sz="2400" dirty="0" smtClean="0"/>
              <a:t>Property is in any quantity whose numerical values depends on state but on the history of the process</a:t>
            </a:r>
          </a:p>
          <a:p>
            <a:pPr>
              <a:buNone/>
            </a:pPr>
            <a:endParaRPr lang="en-US" dirty="0" smtClean="0"/>
          </a:p>
          <a:p>
            <a:pPr>
              <a:buNone/>
            </a:pPr>
            <a:endParaRPr lang="en-US" dirty="0"/>
          </a:p>
        </p:txBody>
      </p:sp>
      <p:pic>
        <p:nvPicPr>
          <p:cNvPr id="1027" name="Picture 3" descr="C:\Users\satheesh\Desktop\water-in-three-states.jpeg"/>
          <p:cNvPicPr>
            <a:picLocks noChangeAspect="1" noChangeArrowheads="1"/>
          </p:cNvPicPr>
          <p:nvPr/>
        </p:nvPicPr>
        <p:blipFill>
          <a:blip r:embed="rId2"/>
          <a:srcRect/>
          <a:stretch>
            <a:fillRect/>
          </a:stretch>
        </p:blipFill>
        <p:spPr bwMode="auto">
          <a:xfrm>
            <a:off x="457200" y="3581400"/>
            <a:ext cx="4298255" cy="2819400"/>
          </a:xfrm>
          <a:prstGeom prst="rect">
            <a:avLst/>
          </a:prstGeom>
          <a:noFill/>
        </p:spPr>
      </p:pic>
      <p:pic>
        <p:nvPicPr>
          <p:cNvPr id="1028" name="Picture 4" descr="C:\Users\satheesh\Desktop\h2o_phase_diagram_-_color.v2.jpg"/>
          <p:cNvPicPr>
            <a:picLocks noChangeAspect="1" noChangeArrowheads="1"/>
          </p:cNvPicPr>
          <p:nvPr/>
        </p:nvPicPr>
        <p:blipFill>
          <a:blip r:embed="rId3" cstate="print"/>
          <a:srcRect/>
          <a:stretch>
            <a:fillRect/>
          </a:stretch>
        </p:blipFill>
        <p:spPr bwMode="auto">
          <a:xfrm>
            <a:off x="4800600" y="3505200"/>
            <a:ext cx="3886200" cy="3180445"/>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rgbClr val="FF0000"/>
                </a:solidFill>
              </a:rPr>
              <a:t>Propelling force in the Steam Turbine</a:t>
            </a:r>
            <a:endParaRPr lang="en-IN" dirty="0">
              <a:solidFill>
                <a:srgbClr val="FF0000"/>
              </a:solidFill>
            </a:endParaRPr>
          </a:p>
        </p:txBody>
      </p:sp>
      <p:sp>
        <p:nvSpPr>
          <p:cNvPr id="3" name="Content Placeholder 2"/>
          <p:cNvSpPr>
            <a:spLocks noGrp="1"/>
          </p:cNvSpPr>
          <p:nvPr>
            <p:ph sz="quarter" idx="1"/>
          </p:nvPr>
        </p:nvSpPr>
        <p:spPr>
          <a:xfrm>
            <a:off x="357158" y="1357298"/>
            <a:ext cx="4038600" cy="4525963"/>
          </a:xfrm>
        </p:spPr>
        <p:txBody>
          <a:bodyPr>
            <a:normAutofit lnSpcReduction="10000"/>
          </a:bodyPr>
          <a:lstStyle/>
          <a:p>
            <a:endParaRPr lang="en-IN" dirty="0" smtClean="0"/>
          </a:p>
          <a:p>
            <a:endParaRPr lang="en-IN" dirty="0" smtClean="0"/>
          </a:p>
          <a:p>
            <a:pPr algn="just"/>
            <a:r>
              <a:rPr lang="en-IN" dirty="0" smtClean="0">
                <a:latin typeface="Times New Roman" pitchFamily="18" charset="0"/>
                <a:cs typeface="Times New Roman" pitchFamily="18" charset="0"/>
              </a:rPr>
              <a:t>When steam flows over the curved vane, it experiences change in the momentum. </a:t>
            </a:r>
          </a:p>
          <a:p>
            <a:pPr algn="just"/>
            <a:r>
              <a:rPr lang="en-IN" dirty="0" smtClean="0">
                <a:latin typeface="Times New Roman" pitchFamily="18" charset="0"/>
                <a:cs typeface="Times New Roman" pitchFamily="18" charset="0"/>
              </a:rPr>
              <a:t>This change in the momentum is responsible for force on the curved vane </a:t>
            </a:r>
            <a:endParaRPr lang="en-IN" dirty="0">
              <a:latin typeface="Times New Roman" pitchFamily="18" charset="0"/>
              <a:cs typeface="Times New Roman" pitchFamily="18" charset="0"/>
            </a:endParaRPr>
          </a:p>
        </p:txBody>
      </p:sp>
      <p:pic>
        <p:nvPicPr>
          <p:cNvPr id="5" name="Content Placeholder 4" descr="DSC_0198.JPG"/>
          <p:cNvPicPr>
            <a:picLocks noGrp="1" noChangeAspect="1"/>
          </p:cNvPicPr>
          <p:nvPr>
            <p:ph sz="quarter" idx="2"/>
          </p:nvPr>
        </p:nvPicPr>
        <p:blipFill>
          <a:blip r:embed="rId3" cstate="print">
            <a:lum bright="30000"/>
          </a:blip>
          <a:stretch>
            <a:fillRect/>
          </a:stretch>
        </p:blipFill>
        <p:spPr>
          <a:xfrm>
            <a:off x="4933950" y="1546296"/>
            <a:ext cx="3749675" cy="4375008"/>
          </a:xfr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2E6EB17-2319-4F1F-8486-BA1B2E1B0969}" type="slidenum">
              <a:rPr lang="en-IN" smtClean="0"/>
              <a:pPr/>
              <a:t>71</a:t>
            </a:fld>
            <a:endParaRPr lang="en-IN"/>
          </a:p>
        </p:txBody>
      </p:sp>
      <p:sp>
        <p:nvSpPr>
          <p:cNvPr id="4" name="Footer Placeholder 3"/>
          <p:cNvSpPr>
            <a:spLocks noGrp="1"/>
          </p:cNvSpPr>
          <p:nvPr>
            <p:ph type="ftr" sz="quarter" idx="11"/>
          </p:nvPr>
        </p:nvSpPr>
        <p:spPr/>
        <p:txBody>
          <a:bodyPr/>
          <a:lstStyle/>
          <a:p>
            <a:r>
              <a:rPr lang="en-IN" smtClean="0"/>
              <a:t>PES</a:t>
            </a:r>
            <a:endParaRPr lang="en-IN"/>
          </a:p>
        </p:txBody>
      </p:sp>
      <p:pic>
        <p:nvPicPr>
          <p:cNvPr id="1026" name="Picture 2"/>
          <p:cNvPicPr>
            <a:picLocks noChangeAspect="1" noChangeArrowheads="1"/>
          </p:cNvPicPr>
          <p:nvPr/>
        </p:nvPicPr>
        <p:blipFill>
          <a:blip r:embed="rId2"/>
          <a:srcRect/>
          <a:stretch>
            <a:fillRect/>
          </a:stretch>
        </p:blipFill>
        <p:spPr bwMode="auto">
          <a:xfrm>
            <a:off x="4857752" y="285728"/>
            <a:ext cx="3929090" cy="6111918"/>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357158" y="1142984"/>
            <a:ext cx="4848551" cy="385765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cs typeface="Times New Roman" pitchFamily="18" charset="0"/>
              </a:rPr>
              <a:t>IMPULSE TURBINE PRINCIPLE</a:t>
            </a:r>
            <a:endParaRPr lang="en-US"/>
          </a:p>
        </p:txBody>
      </p:sp>
      <p:sp>
        <p:nvSpPr>
          <p:cNvPr id="67" name="Footer Placeholder 2"/>
          <p:cNvSpPr>
            <a:spLocks noGrp="1"/>
          </p:cNvSpPr>
          <p:nvPr>
            <p:ph type="ftr" sz="quarter" idx="11"/>
          </p:nvPr>
        </p:nvSpPr>
        <p:spPr/>
        <p:txBody>
          <a:bodyPr/>
          <a:lstStyle/>
          <a:p>
            <a:r>
              <a:rPr lang="en-US" smtClean="0"/>
              <a:t>PES</a:t>
            </a:r>
            <a:endParaRPr lang="en-US" i="0">
              <a:latin typeface="Arial" charset="0"/>
            </a:endParaRPr>
          </a:p>
        </p:txBody>
      </p:sp>
      <p:grpSp>
        <p:nvGrpSpPr>
          <p:cNvPr id="2" name="Group 8"/>
          <p:cNvGrpSpPr>
            <a:grpSpLocks/>
          </p:cNvGrpSpPr>
          <p:nvPr/>
        </p:nvGrpSpPr>
        <p:grpSpPr bwMode="auto">
          <a:xfrm>
            <a:off x="642910" y="1714488"/>
            <a:ext cx="3929058" cy="3357586"/>
            <a:chOff x="1078" y="1008"/>
            <a:chExt cx="3593" cy="2641"/>
          </a:xfrm>
        </p:grpSpPr>
        <p:sp>
          <p:nvSpPr>
            <p:cNvPr id="55305" name="AutoShape 9"/>
            <p:cNvSpPr>
              <a:spLocks noChangeArrowheads="1"/>
            </p:cNvSpPr>
            <p:nvPr/>
          </p:nvSpPr>
          <p:spPr bwMode="auto">
            <a:xfrm>
              <a:off x="1966" y="1784"/>
              <a:ext cx="1989" cy="1645"/>
            </a:xfrm>
            <a:prstGeom prst="can">
              <a:avLst>
                <a:gd name="adj" fmla="val 50000"/>
              </a:avLst>
            </a:prstGeom>
            <a:solidFill>
              <a:schemeClr val="folHlink"/>
            </a:solidFill>
            <a:ln w="12700">
              <a:solidFill>
                <a:schemeClr val="tx1"/>
              </a:solidFill>
              <a:round/>
              <a:headEnd/>
              <a:tailEnd/>
            </a:ln>
            <a:effectLst/>
          </p:spPr>
          <p:txBody>
            <a:bodyPr wrap="none" anchor="ctr"/>
            <a:lstStyle/>
            <a:p>
              <a:endParaRPr lang="en-IN"/>
            </a:p>
          </p:txBody>
        </p:sp>
        <p:sp>
          <p:nvSpPr>
            <p:cNvPr id="55306" name="Freeform 10"/>
            <p:cNvSpPr>
              <a:spLocks/>
            </p:cNvSpPr>
            <p:nvPr/>
          </p:nvSpPr>
          <p:spPr bwMode="auto">
            <a:xfrm>
              <a:off x="2259" y="1646"/>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9900"/>
            </a:solidFill>
            <a:ln w="6350" cap="flat" cmpd="sng">
              <a:solidFill>
                <a:schemeClr val="tx1"/>
              </a:solidFill>
              <a:prstDash val="solid"/>
              <a:round/>
              <a:headEnd type="none" w="med" len="med"/>
              <a:tailEnd type="none" w="med" len="med"/>
            </a:ln>
            <a:effectLst/>
          </p:spPr>
          <p:txBody>
            <a:bodyPr wrap="none" anchor="ctr"/>
            <a:lstStyle/>
            <a:p>
              <a:endParaRPr lang="en-IN"/>
            </a:p>
          </p:txBody>
        </p:sp>
        <p:sp>
          <p:nvSpPr>
            <p:cNvPr id="55307" name="Freeform 11"/>
            <p:cNvSpPr>
              <a:spLocks/>
            </p:cNvSpPr>
            <p:nvPr/>
          </p:nvSpPr>
          <p:spPr bwMode="auto">
            <a:xfrm>
              <a:off x="2257" y="1603"/>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CC00"/>
            </a:solidFill>
            <a:ln w="3175" cap="flat" cmpd="sng">
              <a:solidFill>
                <a:srgbClr val="0000FF"/>
              </a:solidFill>
              <a:prstDash val="solid"/>
              <a:round/>
              <a:headEnd type="none" w="med" len="med"/>
              <a:tailEnd type="none" w="med" len="med"/>
            </a:ln>
            <a:effectLst/>
          </p:spPr>
          <p:txBody>
            <a:bodyPr wrap="none" anchor="ctr"/>
            <a:lstStyle/>
            <a:p>
              <a:endParaRPr lang="en-IN"/>
            </a:p>
          </p:txBody>
        </p:sp>
        <p:sp>
          <p:nvSpPr>
            <p:cNvPr id="55308" name="Line 12"/>
            <p:cNvSpPr>
              <a:spLocks noChangeShapeType="1"/>
            </p:cNvSpPr>
            <p:nvPr/>
          </p:nvSpPr>
          <p:spPr bwMode="auto">
            <a:xfrm>
              <a:off x="2611" y="1881"/>
              <a:ext cx="0" cy="38"/>
            </a:xfrm>
            <a:prstGeom prst="line">
              <a:avLst/>
            </a:prstGeom>
            <a:noFill/>
            <a:ln w="3175">
              <a:solidFill>
                <a:srgbClr val="0000FF"/>
              </a:solidFill>
              <a:round/>
              <a:headEnd/>
              <a:tailEnd/>
            </a:ln>
            <a:effectLst/>
          </p:spPr>
          <p:txBody>
            <a:bodyPr wrap="none" anchor="ctr"/>
            <a:lstStyle/>
            <a:p>
              <a:endParaRPr lang="en-IN"/>
            </a:p>
          </p:txBody>
        </p:sp>
        <p:sp>
          <p:nvSpPr>
            <p:cNvPr id="55309" name="Line 13"/>
            <p:cNvSpPr>
              <a:spLocks noChangeShapeType="1"/>
            </p:cNvSpPr>
            <p:nvPr/>
          </p:nvSpPr>
          <p:spPr bwMode="auto">
            <a:xfrm>
              <a:off x="3255" y="1605"/>
              <a:ext cx="0" cy="43"/>
            </a:xfrm>
            <a:prstGeom prst="line">
              <a:avLst/>
            </a:prstGeom>
            <a:noFill/>
            <a:ln w="3175">
              <a:solidFill>
                <a:srgbClr val="0000FF"/>
              </a:solidFill>
              <a:round/>
              <a:headEnd/>
              <a:tailEnd/>
            </a:ln>
            <a:effectLst/>
          </p:spPr>
          <p:txBody>
            <a:bodyPr wrap="none" anchor="ctr"/>
            <a:lstStyle/>
            <a:p>
              <a:endParaRPr lang="en-IN"/>
            </a:p>
          </p:txBody>
        </p:sp>
        <p:sp>
          <p:nvSpPr>
            <p:cNvPr id="55310" name="Freeform 14"/>
            <p:cNvSpPr>
              <a:spLocks/>
            </p:cNvSpPr>
            <p:nvPr/>
          </p:nvSpPr>
          <p:spPr bwMode="auto">
            <a:xfrm>
              <a:off x="2258" y="1880"/>
              <a:ext cx="103" cy="41"/>
            </a:xfrm>
            <a:custGeom>
              <a:avLst/>
              <a:gdLst/>
              <a:ahLst/>
              <a:cxnLst>
                <a:cxn ang="0">
                  <a:pos x="103" y="0"/>
                </a:cxn>
                <a:cxn ang="0">
                  <a:pos x="0" y="1"/>
                </a:cxn>
                <a:cxn ang="0">
                  <a:pos x="0" y="41"/>
                </a:cxn>
                <a:cxn ang="0">
                  <a:pos x="59" y="36"/>
                </a:cxn>
                <a:cxn ang="0">
                  <a:pos x="103" y="0"/>
                </a:cxn>
              </a:cxnLst>
              <a:rect l="0" t="0" r="r" b="b"/>
              <a:pathLst>
                <a:path w="103" h="41">
                  <a:moveTo>
                    <a:pt x="103" y="0"/>
                  </a:moveTo>
                  <a:lnTo>
                    <a:pt x="0" y="1"/>
                  </a:lnTo>
                  <a:lnTo>
                    <a:pt x="0" y="41"/>
                  </a:lnTo>
                  <a:lnTo>
                    <a:pt x="59" y="36"/>
                  </a:lnTo>
                  <a:lnTo>
                    <a:pt x="103" y="0"/>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a:p>
          </p:txBody>
        </p:sp>
        <p:sp>
          <p:nvSpPr>
            <p:cNvPr id="55311" name="Freeform 15"/>
            <p:cNvSpPr>
              <a:spLocks/>
            </p:cNvSpPr>
            <p:nvPr/>
          </p:nvSpPr>
          <p:spPr bwMode="auto">
            <a:xfrm>
              <a:off x="3160" y="1605"/>
              <a:ext cx="94" cy="65"/>
            </a:xfrm>
            <a:custGeom>
              <a:avLst/>
              <a:gdLst/>
              <a:ahLst/>
              <a:cxnLst>
                <a:cxn ang="0">
                  <a:pos x="94" y="0"/>
                </a:cxn>
                <a:cxn ang="0">
                  <a:pos x="0" y="41"/>
                </a:cxn>
                <a:cxn ang="0">
                  <a:pos x="19" y="65"/>
                </a:cxn>
                <a:cxn ang="0">
                  <a:pos x="94" y="38"/>
                </a:cxn>
                <a:cxn ang="0">
                  <a:pos x="94" y="0"/>
                </a:cxn>
              </a:cxnLst>
              <a:rect l="0" t="0" r="r" b="b"/>
              <a:pathLst>
                <a:path w="94" h="65">
                  <a:moveTo>
                    <a:pt x="94" y="0"/>
                  </a:moveTo>
                  <a:lnTo>
                    <a:pt x="0" y="41"/>
                  </a:lnTo>
                  <a:lnTo>
                    <a:pt x="19" y="65"/>
                  </a:lnTo>
                  <a:lnTo>
                    <a:pt x="94" y="38"/>
                  </a:lnTo>
                  <a:lnTo>
                    <a:pt x="94" y="0"/>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a:p>
          </p:txBody>
        </p:sp>
        <p:sp>
          <p:nvSpPr>
            <p:cNvPr id="55312" name="Line 16"/>
            <p:cNvSpPr>
              <a:spLocks noChangeShapeType="1"/>
            </p:cNvSpPr>
            <p:nvPr/>
          </p:nvSpPr>
          <p:spPr bwMode="auto">
            <a:xfrm>
              <a:off x="2354" y="2351"/>
              <a:ext cx="142" cy="82"/>
            </a:xfrm>
            <a:prstGeom prst="line">
              <a:avLst/>
            </a:prstGeom>
            <a:noFill/>
            <a:ln w="0">
              <a:solidFill>
                <a:srgbClr val="000000"/>
              </a:solidFill>
              <a:round/>
              <a:headEnd/>
              <a:tailEnd/>
            </a:ln>
          </p:spPr>
          <p:txBody>
            <a:bodyPr/>
            <a:lstStyle/>
            <a:p>
              <a:endParaRPr lang="en-IN"/>
            </a:p>
          </p:txBody>
        </p:sp>
        <p:sp>
          <p:nvSpPr>
            <p:cNvPr id="55313" name="Freeform 17"/>
            <p:cNvSpPr>
              <a:spLocks/>
            </p:cNvSpPr>
            <p:nvPr/>
          </p:nvSpPr>
          <p:spPr bwMode="auto">
            <a:xfrm>
              <a:off x="2349" y="2351"/>
              <a:ext cx="149" cy="82"/>
            </a:xfrm>
            <a:custGeom>
              <a:avLst/>
              <a:gdLst/>
              <a:ahLst/>
              <a:cxnLst>
                <a:cxn ang="0">
                  <a:pos x="0" y="0"/>
                </a:cxn>
                <a:cxn ang="0">
                  <a:pos x="149" y="82"/>
                </a:cxn>
                <a:cxn ang="0">
                  <a:pos x="0" y="0"/>
                </a:cxn>
              </a:cxnLst>
              <a:rect l="0" t="0" r="r" b="b"/>
              <a:pathLst>
                <a:path w="149" h="82">
                  <a:moveTo>
                    <a:pt x="0" y="0"/>
                  </a:moveTo>
                  <a:lnTo>
                    <a:pt x="149" y="82"/>
                  </a:lnTo>
                  <a:lnTo>
                    <a:pt x="0" y="0"/>
                  </a:lnTo>
                </a:path>
              </a:pathLst>
            </a:custGeom>
            <a:noFill/>
            <a:ln w="0">
              <a:solidFill>
                <a:srgbClr val="000000"/>
              </a:solidFill>
              <a:prstDash val="solid"/>
              <a:round/>
              <a:headEnd/>
              <a:tailEnd/>
            </a:ln>
          </p:spPr>
          <p:txBody>
            <a:bodyPr/>
            <a:lstStyle/>
            <a:p>
              <a:endParaRPr lang="en-IN"/>
            </a:p>
          </p:txBody>
        </p:sp>
        <p:sp>
          <p:nvSpPr>
            <p:cNvPr id="55314" name="Line 18"/>
            <p:cNvSpPr>
              <a:spLocks noChangeShapeType="1"/>
            </p:cNvSpPr>
            <p:nvPr/>
          </p:nvSpPr>
          <p:spPr bwMode="auto">
            <a:xfrm flipV="1">
              <a:off x="2487" y="1912"/>
              <a:ext cx="169" cy="72"/>
            </a:xfrm>
            <a:prstGeom prst="line">
              <a:avLst/>
            </a:prstGeom>
            <a:noFill/>
            <a:ln w="0">
              <a:solidFill>
                <a:schemeClr val="tx1"/>
              </a:solidFill>
              <a:round/>
              <a:headEnd/>
              <a:tailEnd/>
            </a:ln>
          </p:spPr>
          <p:txBody>
            <a:bodyPr/>
            <a:lstStyle/>
            <a:p>
              <a:endParaRPr lang="en-IN"/>
            </a:p>
          </p:txBody>
        </p:sp>
        <p:sp>
          <p:nvSpPr>
            <p:cNvPr id="55315" name="Line 19"/>
            <p:cNvSpPr>
              <a:spLocks noChangeShapeType="1"/>
            </p:cNvSpPr>
            <p:nvPr/>
          </p:nvSpPr>
          <p:spPr bwMode="auto">
            <a:xfrm>
              <a:off x="2410" y="1979"/>
              <a:ext cx="29" cy="27"/>
            </a:xfrm>
            <a:prstGeom prst="line">
              <a:avLst/>
            </a:prstGeom>
            <a:noFill/>
            <a:ln w="0">
              <a:solidFill>
                <a:srgbClr val="000000"/>
              </a:solidFill>
              <a:round/>
              <a:headEnd/>
              <a:tailEnd/>
            </a:ln>
          </p:spPr>
          <p:txBody>
            <a:bodyPr/>
            <a:lstStyle/>
            <a:p>
              <a:endParaRPr lang="en-IN"/>
            </a:p>
          </p:txBody>
        </p:sp>
        <p:cxnSp>
          <p:nvCxnSpPr>
            <p:cNvPr id="55316" name="AutoShape 20"/>
            <p:cNvCxnSpPr>
              <a:cxnSpLocks noChangeShapeType="1"/>
            </p:cNvCxnSpPr>
            <p:nvPr/>
          </p:nvCxnSpPr>
          <p:spPr bwMode="auto">
            <a:xfrm>
              <a:off x="2648" y="1526"/>
              <a:ext cx="0" cy="0"/>
            </a:xfrm>
            <a:prstGeom prst="straightConnector1">
              <a:avLst/>
            </a:prstGeom>
            <a:noFill/>
            <a:ln w="19050">
              <a:solidFill>
                <a:srgbClr val="000000"/>
              </a:solidFill>
              <a:round/>
              <a:headEnd/>
              <a:tailEnd/>
            </a:ln>
            <a:effectLst/>
          </p:spPr>
        </p:cxnSp>
        <p:cxnSp>
          <p:nvCxnSpPr>
            <p:cNvPr id="55317" name="AutoShape 21"/>
            <p:cNvCxnSpPr>
              <a:cxnSpLocks noChangeShapeType="1"/>
            </p:cNvCxnSpPr>
            <p:nvPr/>
          </p:nvCxnSpPr>
          <p:spPr bwMode="auto">
            <a:xfrm>
              <a:off x="2648" y="1526"/>
              <a:ext cx="0" cy="0"/>
            </a:xfrm>
            <a:prstGeom prst="straightConnector1">
              <a:avLst/>
            </a:prstGeom>
            <a:noFill/>
            <a:ln w="19050">
              <a:solidFill>
                <a:srgbClr val="000000"/>
              </a:solidFill>
              <a:round/>
              <a:headEnd/>
              <a:tailEnd/>
            </a:ln>
            <a:effectLst/>
          </p:spPr>
        </p:cxnSp>
        <p:sp>
          <p:nvSpPr>
            <p:cNvPr id="55318" name="Text Box 22"/>
            <p:cNvSpPr txBox="1">
              <a:spLocks noChangeArrowheads="1"/>
            </p:cNvSpPr>
            <p:nvPr/>
          </p:nvSpPr>
          <p:spPr bwMode="auto">
            <a:xfrm>
              <a:off x="3979" y="1857"/>
              <a:ext cx="692" cy="288"/>
            </a:xfrm>
            <a:prstGeom prst="rect">
              <a:avLst/>
            </a:prstGeom>
            <a:noFill/>
            <a:ln w="19050">
              <a:noFill/>
              <a:miter lim="800000"/>
              <a:headEnd/>
              <a:tailEnd/>
            </a:ln>
            <a:effectLst/>
          </p:spPr>
          <p:txBody>
            <a:bodyPr wrap="none" anchor="ctr">
              <a:spAutoFit/>
            </a:bodyPr>
            <a:lstStyle/>
            <a:p>
              <a:pPr algn="ctr" eaLnBrk="0" hangingPunct="0">
                <a:spcBef>
                  <a:spcPct val="50000"/>
                </a:spcBef>
              </a:pPr>
              <a:r>
                <a:rPr lang="en-US" sz="1800">
                  <a:solidFill>
                    <a:srgbClr val="0000FF"/>
                  </a:solidFill>
                </a:rPr>
                <a:t>NOZZLE</a:t>
              </a:r>
              <a:r>
                <a:rPr lang="en-US"/>
                <a:t>	</a:t>
              </a:r>
            </a:p>
          </p:txBody>
        </p:sp>
        <p:sp>
          <p:nvSpPr>
            <p:cNvPr id="55319" name="Text Box 23"/>
            <p:cNvSpPr txBox="1">
              <a:spLocks noChangeArrowheads="1"/>
            </p:cNvSpPr>
            <p:nvPr/>
          </p:nvSpPr>
          <p:spPr bwMode="auto">
            <a:xfrm>
              <a:off x="1078" y="3245"/>
              <a:ext cx="612" cy="404"/>
            </a:xfrm>
            <a:prstGeom prst="rect">
              <a:avLst/>
            </a:prstGeom>
            <a:noFill/>
            <a:ln w="19050">
              <a:noFill/>
              <a:miter lim="800000"/>
              <a:headEnd/>
              <a:tailEnd/>
            </a:ln>
            <a:effectLst/>
          </p:spPr>
          <p:txBody>
            <a:bodyPr wrap="none" anchor="ctr">
              <a:spAutoFit/>
            </a:bodyPr>
            <a:lstStyle/>
            <a:p>
              <a:pPr algn="ctr" eaLnBrk="0" hangingPunct="0">
                <a:spcBef>
                  <a:spcPct val="50000"/>
                </a:spcBef>
              </a:pPr>
              <a:r>
                <a:rPr lang="en-US" sz="1800">
                  <a:solidFill>
                    <a:srgbClr val="0000FF"/>
                  </a:solidFill>
                </a:rPr>
                <a:t>STEAM</a:t>
              </a:r>
              <a:br>
                <a:rPr lang="en-US" sz="1800">
                  <a:solidFill>
                    <a:srgbClr val="0000FF"/>
                  </a:solidFill>
                </a:rPr>
              </a:br>
              <a:r>
                <a:rPr lang="en-US" sz="1800">
                  <a:solidFill>
                    <a:srgbClr val="0000FF"/>
                  </a:solidFill>
                </a:rPr>
                <a:t>CHEST</a:t>
              </a:r>
              <a:endParaRPr lang="en-US" sz="1800"/>
            </a:p>
          </p:txBody>
        </p:sp>
        <p:sp>
          <p:nvSpPr>
            <p:cNvPr id="55320" name="Text Box 24"/>
            <p:cNvSpPr txBox="1">
              <a:spLocks noChangeArrowheads="1"/>
            </p:cNvSpPr>
            <p:nvPr/>
          </p:nvSpPr>
          <p:spPr bwMode="auto">
            <a:xfrm>
              <a:off x="1792" y="1008"/>
              <a:ext cx="636" cy="231"/>
            </a:xfrm>
            <a:prstGeom prst="rect">
              <a:avLst/>
            </a:prstGeom>
            <a:noFill/>
            <a:ln w="19050">
              <a:noFill/>
              <a:miter lim="800000"/>
              <a:headEnd/>
              <a:tailEnd/>
            </a:ln>
            <a:effectLst/>
          </p:spPr>
          <p:txBody>
            <a:bodyPr wrap="none" anchor="ctr">
              <a:spAutoFit/>
            </a:bodyPr>
            <a:lstStyle/>
            <a:p>
              <a:pPr algn="ctr" eaLnBrk="0" hangingPunct="0">
                <a:spcBef>
                  <a:spcPct val="50000"/>
                </a:spcBef>
              </a:pPr>
              <a:r>
                <a:rPr lang="en-US" sz="1800">
                  <a:solidFill>
                    <a:srgbClr val="0000FF"/>
                  </a:solidFill>
                </a:rPr>
                <a:t>ROTOR</a:t>
              </a:r>
              <a:endParaRPr lang="en-US"/>
            </a:p>
          </p:txBody>
        </p:sp>
        <p:sp>
          <p:nvSpPr>
            <p:cNvPr id="55321" name="Line 25"/>
            <p:cNvSpPr>
              <a:spLocks noChangeShapeType="1"/>
            </p:cNvSpPr>
            <p:nvPr/>
          </p:nvSpPr>
          <p:spPr bwMode="auto">
            <a:xfrm flipH="1">
              <a:off x="3279" y="2019"/>
              <a:ext cx="761" cy="166"/>
            </a:xfrm>
            <a:prstGeom prst="line">
              <a:avLst/>
            </a:prstGeom>
            <a:noFill/>
            <a:ln w="19050">
              <a:solidFill>
                <a:srgbClr val="0000FF"/>
              </a:solidFill>
              <a:round/>
              <a:headEnd/>
              <a:tailEnd type="triangle" w="med" len="med"/>
            </a:ln>
            <a:effectLst/>
          </p:spPr>
          <p:txBody>
            <a:bodyPr wrap="none" anchor="ctr"/>
            <a:lstStyle/>
            <a:p>
              <a:endParaRPr lang="en-IN"/>
            </a:p>
          </p:txBody>
        </p:sp>
        <p:sp>
          <p:nvSpPr>
            <p:cNvPr id="55322" name="Line 26"/>
            <p:cNvSpPr>
              <a:spLocks noChangeShapeType="1"/>
            </p:cNvSpPr>
            <p:nvPr/>
          </p:nvSpPr>
          <p:spPr bwMode="auto">
            <a:xfrm flipH="1">
              <a:off x="2336" y="1906"/>
              <a:ext cx="215" cy="92"/>
            </a:xfrm>
            <a:prstGeom prst="line">
              <a:avLst/>
            </a:prstGeom>
            <a:noFill/>
            <a:ln w="3175">
              <a:solidFill>
                <a:srgbClr val="FF9900"/>
              </a:solidFill>
              <a:round/>
              <a:headEnd/>
              <a:tailEnd/>
            </a:ln>
            <a:effectLst/>
          </p:spPr>
          <p:txBody>
            <a:bodyPr wrap="none" anchor="ctr"/>
            <a:lstStyle/>
            <a:p>
              <a:endParaRPr lang="en-IN"/>
            </a:p>
          </p:txBody>
        </p:sp>
        <p:sp>
          <p:nvSpPr>
            <p:cNvPr id="55323" name="Line 27"/>
            <p:cNvSpPr>
              <a:spLocks noChangeShapeType="1"/>
            </p:cNvSpPr>
            <p:nvPr/>
          </p:nvSpPr>
          <p:spPr bwMode="auto">
            <a:xfrm>
              <a:off x="2256" y="1876"/>
              <a:ext cx="0" cy="46"/>
            </a:xfrm>
            <a:prstGeom prst="line">
              <a:avLst/>
            </a:prstGeom>
            <a:noFill/>
            <a:ln w="6350">
              <a:solidFill>
                <a:schemeClr val="tx1"/>
              </a:solidFill>
              <a:round/>
              <a:headEnd/>
              <a:tailEnd/>
            </a:ln>
            <a:effectLst/>
          </p:spPr>
          <p:txBody>
            <a:bodyPr wrap="none" anchor="ctr"/>
            <a:lstStyle/>
            <a:p>
              <a:endParaRPr lang="en-IN"/>
            </a:p>
          </p:txBody>
        </p:sp>
        <p:grpSp>
          <p:nvGrpSpPr>
            <p:cNvPr id="3" name="Group 28"/>
            <p:cNvGrpSpPr>
              <a:grpSpLocks/>
            </p:cNvGrpSpPr>
            <p:nvPr/>
          </p:nvGrpSpPr>
          <p:grpSpPr bwMode="auto">
            <a:xfrm>
              <a:off x="3197" y="1501"/>
              <a:ext cx="450" cy="520"/>
              <a:chOff x="1777" y="2617"/>
              <a:chExt cx="450" cy="520"/>
            </a:xfrm>
          </p:grpSpPr>
          <p:sp>
            <p:nvSpPr>
              <p:cNvPr id="55325" name="Freeform 29"/>
              <p:cNvSpPr>
                <a:spLocks/>
              </p:cNvSpPr>
              <p:nvPr/>
            </p:nvSpPr>
            <p:spPr bwMode="auto">
              <a:xfrm rot="-10800000">
                <a:off x="1917" y="3000"/>
                <a:ext cx="273" cy="134"/>
              </a:xfrm>
              <a:custGeom>
                <a:avLst/>
                <a:gdLst/>
                <a:ahLst/>
                <a:cxnLst>
                  <a:cxn ang="0">
                    <a:pos x="116" y="0"/>
                  </a:cxn>
                  <a:cxn ang="0">
                    <a:pos x="21" y="45"/>
                  </a:cxn>
                  <a:cxn ang="0">
                    <a:pos x="5" y="96"/>
                  </a:cxn>
                  <a:cxn ang="0">
                    <a:pos x="54" y="122"/>
                  </a:cxn>
                  <a:cxn ang="0">
                    <a:pos x="95" y="134"/>
                  </a:cxn>
                  <a:cxn ang="0">
                    <a:pos x="141" y="134"/>
                  </a:cxn>
                  <a:cxn ang="0">
                    <a:pos x="273" y="81"/>
                  </a:cxn>
                  <a:cxn ang="0">
                    <a:pos x="116" y="0"/>
                  </a:cxn>
                </a:cxnLst>
                <a:rect l="0" t="0" r="r" b="b"/>
                <a:pathLst>
                  <a:path w="273" h="134">
                    <a:moveTo>
                      <a:pt x="116" y="0"/>
                    </a:moveTo>
                    <a:lnTo>
                      <a:pt x="21" y="45"/>
                    </a:lnTo>
                    <a:cubicBezTo>
                      <a:pt x="3" y="61"/>
                      <a:pt x="0" y="83"/>
                      <a:pt x="5" y="96"/>
                    </a:cubicBezTo>
                    <a:cubicBezTo>
                      <a:pt x="10" y="109"/>
                      <a:pt x="39" y="116"/>
                      <a:pt x="54" y="122"/>
                    </a:cubicBezTo>
                    <a:lnTo>
                      <a:pt x="95" y="134"/>
                    </a:lnTo>
                    <a:lnTo>
                      <a:pt x="141" y="134"/>
                    </a:lnTo>
                    <a:lnTo>
                      <a:pt x="273" y="81"/>
                    </a:lnTo>
                    <a:lnTo>
                      <a:pt x="116" y="0"/>
                    </a:lnTo>
                    <a:close/>
                  </a:path>
                </a:pathLst>
              </a:custGeom>
              <a:solidFill>
                <a:srgbClr val="0000FF"/>
              </a:solidFill>
              <a:ln w="6350" cap="flat" cmpd="sng">
                <a:solidFill>
                  <a:schemeClr val="tx1"/>
                </a:solidFill>
                <a:prstDash val="solid"/>
                <a:round/>
                <a:headEnd type="none" w="med" len="med"/>
                <a:tailEnd type="none" w="med" len="med"/>
              </a:ln>
              <a:effectLst/>
            </p:spPr>
            <p:txBody>
              <a:bodyPr wrap="none" anchor="ctr"/>
              <a:lstStyle/>
              <a:p>
                <a:endParaRPr lang="en-IN"/>
              </a:p>
            </p:txBody>
          </p:sp>
          <p:grpSp>
            <p:nvGrpSpPr>
              <p:cNvPr id="4" name="Group 30"/>
              <p:cNvGrpSpPr>
                <a:grpSpLocks/>
              </p:cNvGrpSpPr>
              <p:nvPr/>
            </p:nvGrpSpPr>
            <p:grpSpPr bwMode="auto">
              <a:xfrm>
                <a:off x="1777" y="2617"/>
                <a:ext cx="450" cy="520"/>
                <a:chOff x="1777" y="2617"/>
                <a:chExt cx="450" cy="520"/>
              </a:xfrm>
            </p:grpSpPr>
            <p:sp>
              <p:nvSpPr>
                <p:cNvPr id="55327" name="AutoShape 31"/>
                <p:cNvSpPr>
                  <a:spLocks noChangeArrowheads="1"/>
                </p:cNvSpPr>
                <p:nvPr/>
              </p:nvSpPr>
              <p:spPr bwMode="auto">
                <a:xfrm rot="14820000">
                  <a:off x="2090" y="2528"/>
                  <a:ext cx="47" cy="226"/>
                </a:xfrm>
                <a:prstGeom prst="can">
                  <a:avLst>
                    <a:gd name="adj" fmla="val 62132"/>
                  </a:avLst>
                </a:prstGeom>
                <a:solidFill>
                  <a:srgbClr val="9966FF"/>
                </a:solidFill>
                <a:ln w="3175">
                  <a:solidFill>
                    <a:schemeClr val="tx1"/>
                  </a:solidFill>
                  <a:round/>
                  <a:headEnd/>
                  <a:tailEnd/>
                </a:ln>
                <a:effectLst/>
              </p:spPr>
              <p:txBody>
                <a:bodyPr wrap="none" anchor="ctr"/>
                <a:lstStyle/>
                <a:p>
                  <a:endParaRPr lang="en-IN"/>
                </a:p>
              </p:txBody>
            </p:sp>
            <p:sp>
              <p:nvSpPr>
                <p:cNvPr id="55328" name="Freeform 32"/>
                <p:cNvSpPr>
                  <a:spLocks/>
                </p:cNvSpPr>
                <p:nvPr/>
              </p:nvSpPr>
              <p:spPr bwMode="auto">
                <a:xfrm>
                  <a:off x="1923" y="2632"/>
                  <a:ext cx="152" cy="505"/>
                </a:xfrm>
                <a:custGeom>
                  <a:avLst/>
                  <a:gdLst/>
                  <a:ahLst/>
                  <a:cxnLst>
                    <a:cxn ang="0">
                      <a:pos x="0" y="426"/>
                    </a:cxn>
                    <a:cxn ang="0">
                      <a:pos x="1" y="64"/>
                    </a:cxn>
                    <a:cxn ang="0">
                      <a:pos x="13" y="22"/>
                    </a:cxn>
                    <a:cxn ang="0">
                      <a:pos x="64" y="4"/>
                    </a:cxn>
                    <a:cxn ang="0">
                      <a:pos x="118" y="46"/>
                    </a:cxn>
                    <a:cxn ang="0">
                      <a:pos x="140" y="83"/>
                    </a:cxn>
                    <a:cxn ang="0">
                      <a:pos x="151" y="109"/>
                    </a:cxn>
                    <a:cxn ang="0">
                      <a:pos x="152" y="505"/>
                    </a:cxn>
                    <a:cxn ang="0">
                      <a:pos x="0" y="426"/>
                    </a:cxn>
                  </a:cxnLst>
                  <a:rect l="0" t="0" r="r" b="b"/>
                  <a:pathLst>
                    <a:path w="152" h="505">
                      <a:moveTo>
                        <a:pt x="0" y="426"/>
                      </a:moveTo>
                      <a:lnTo>
                        <a:pt x="1" y="64"/>
                      </a:lnTo>
                      <a:lnTo>
                        <a:pt x="13" y="22"/>
                      </a:lnTo>
                      <a:cubicBezTo>
                        <a:pt x="24" y="12"/>
                        <a:pt x="47" y="0"/>
                        <a:pt x="64" y="4"/>
                      </a:cubicBezTo>
                      <a:cubicBezTo>
                        <a:pt x="81" y="8"/>
                        <a:pt x="105" y="33"/>
                        <a:pt x="118" y="46"/>
                      </a:cubicBezTo>
                      <a:cubicBezTo>
                        <a:pt x="131" y="59"/>
                        <a:pt x="135" y="73"/>
                        <a:pt x="140" y="83"/>
                      </a:cubicBezTo>
                      <a:lnTo>
                        <a:pt x="151" y="109"/>
                      </a:lnTo>
                      <a:lnTo>
                        <a:pt x="152" y="505"/>
                      </a:lnTo>
                      <a:lnTo>
                        <a:pt x="0" y="426"/>
                      </a:lnTo>
                      <a:close/>
                    </a:path>
                  </a:pathLst>
                </a:custGeom>
                <a:solidFill>
                  <a:srgbClr val="0000FF"/>
                </a:solidFill>
                <a:ln w="6350" cap="flat" cmpd="sng">
                  <a:solidFill>
                    <a:schemeClr val="tx1"/>
                  </a:solidFill>
                  <a:prstDash val="solid"/>
                  <a:round/>
                  <a:headEnd type="none" w="med" len="med"/>
                  <a:tailEnd type="none" w="med" len="med"/>
                </a:ln>
                <a:effectLst/>
              </p:spPr>
              <p:txBody>
                <a:bodyPr wrap="none" anchor="ctr"/>
                <a:lstStyle/>
                <a:p>
                  <a:endParaRPr lang="en-IN"/>
                </a:p>
              </p:txBody>
            </p:sp>
            <p:sp>
              <p:nvSpPr>
                <p:cNvPr id="55329" name="AutoShape 33"/>
                <p:cNvSpPr>
                  <a:spLocks noChangeArrowheads="1"/>
                </p:cNvSpPr>
                <p:nvPr/>
              </p:nvSpPr>
              <p:spPr bwMode="auto">
                <a:xfrm rot="14820000">
                  <a:off x="1866" y="2623"/>
                  <a:ext cx="47" cy="226"/>
                </a:xfrm>
                <a:prstGeom prst="can">
                  <a:avLst>
                    <a:gd name="adj" fmla="val 62132"/>
                  </a:avLst>
                </a:prstGeom>
                <a:solidFill>
                  <a:srgbClr val="9966FF"/>
                </a:solidFill>
                <a:ln w="3175">
                  <a:solidFill>
                    <a:schemeClr val="tx1"/>
                  </a:solidFill>
                  <a:round/>
                  <a:headEnd/>
                  <a:tailEnd/>
                </a:ln>
                <a:effectLst/>
              </p:spPr>
              <p:txBody>
                <a:bodyPr wrap="none" anchor="ctr"/>
                <a:lstStyle/>
                <a:p>
                  <a:endParaRPr lang="en-IN"/>
                </a:p>
              </p:txBody>
            </p:sp>
          </p:grpSp>
        </p:grpSp>
        <p:sp>
          <p:nvSpPr>
            <p:cNvPr id="55330" name="Freeform 34"/>
            <p:cNvSpPr>
              <a:spLocks/>
            </p:cNvSpPr>
            <p:nvPr/>
          </p:nvSpPr>
          <p:spPr bwMode="auto">
            <a:xfrm>
              <a:off x="2255" y="1605"/>
              <a:ext cx="994" cy="276"/>
            </a:xfrm>
            <a:custGeom>
              <a:avLst/>
              <a:gdLst/>
              <a:ahLst/>
              <a:cxnLst>
                <a:cxn ang="0">
                  <a:pos x="0" y="274"/>
                </a:cxn>
                <a:cxn ang="0">
                  <a:pos x="660" y="0"/>
                </a:cxn>
                <a:cxn ang="0">
                  <a:pos x="994" y="0"/>
                </a:cxn>
                <a:cxn ang="0">
                  <a:pos x="348" y="276"/>
                </a:cxn>
                <a:cxn ang="0">
                  <a:pos x="0" y="274"/>
                </a:cxn>
              </a:cxnLst>
              <a:rect l="0" t="0" r="r" b="b"/>
              <a:pathLst>
                <a:path w="994" h="276">
                  <a:moveTo>
                    <a:pt x="0" y="274"/>
                  </a:moveTo>
                  <a:lnTo>
                    <a:pt x="660" y="0"/>
                  </a:lnTo>
                  <a:lnTo>
                    <a:pt x="994" y="0"/>
                  </a:lnTo>
                  <a:lnTo>
                    <a:pt x="348" y="276"/>
                  </a:lnTo>
                  <a:lnTo>
                    <a:pt x="0" y="274"/>
                  </a:lnTo>
                  <a:close/>
                </a:path>
              </a:pathLst>
            </a:custGeom>
            <a:solidFill>
              <a:srgbClr val="FFCC00"/>
            </a:solidFill>
            <a:ln w="6350" cap="flat" cmpd="sng">
              <a:solidFill>
                <a:schemeClr val="tx1"/>
              </a:solidFill>
              <a:prstDash val="solid"/>
              <a:round/>
              <a:headEnd type="none" w="med" len="med"/>
              <a:tailEnd type="none" w="med" len="med"/>
            </a:ln>
            <a:effectLst/>
          </p:spPr>
          <p:txBody>
            <a:bodyPr wrap="none" anchor="ctr"/>
            <a:lstStyle/>
            <a:p>
              <a:endParaRPr lang="en-IN"/>
            </a:p>
          </p:txBody>
        </p:sp>
        <p:sp>
          <p:nvSpPr>
            <p:cNvPr id="55331" name="Freeform 35"/>
            <p:cNvSpPr>
              <a:spLocks/>
            </p:cNvSpPr>
            <p:nvPr/>
          </p:nvSpPr>
          <p:spPr bwMode="auto">
            <a:xfrm>
              <a:off x="3272" y="1265"/>
              <a:ext cx="41" cy="12"/>
            </a:xfrm>
            <a:custGeom>
              <a:avLst/>
              <a:gdLst/>
              <a:ahLst/>
              <a:cxnLst>
                <a:cxn ang="0">
                  <a:pos x="0" y="0"/>
                </a:cxn>
                <a:cxn ang="0">
                  <a:pos x="41" y="12"/>
                </a:cxn>
              </a:cxnLst>
              <a:rect l="0" t="0" r="r" b="b"/>
              <a:pathLst>
                <a:path w="41" h="12">
                  <a:moveTo>
                    <a:pt x="0" y="0"/>
                  </a:moveTo>
                  <a:lnTo>
                    <a:pt x="41" y="12"/>
                  </a:lnTo>
                </a:path>
              </a:pathLst>
            </a:custGeom>
            <a:noFill/>
            <a:ln w="6350" cap="flat" cmpd="sng">
              <a:solidFill>
                <a:srgbClr val="0000FF"/>
              </a:solidFill>
              <a:prstDash val="solid"/>
              <a:round/>
              <a:headEnd type="none" w="med" len="med"/>
              <a:tailEnd type="none" w="med" len="med"/>
            </a:ln>
            <a:effectLst/>
          </p:spPr>
          <p:txBody>
            <a:bodyPr wrap="none" anchor="ctr"/>
            <a:lstStyle/>
            <a:p>
              <a:endParaRPr lang="en-IN"/>
            </a:p>
          </p:txBody>
        </p:sp>
        <p:sp>
          <p:nvSpPr>
            <p:cNvPr id="55332" name="Freeform 36"/>
            <p:cNvSpPr>
              <a:spLocks/>
            </p:cNvSpPr>
            <p:nvPr/>
          </p:nvSpPr>
          <p:spPr bwMode="auto">
            <a:xfrm>
              <a:off x="2609" y="1264"/>
              <a:ext cx="665" cy="934"/>
            </a:xfrm>
            <a:custGeom>
              <a:avLst/>
              <a:gdLst/>
              <a:ahLst/>
              <a:cxnLst>
                <a:cxn ang="0">
                  <a:pos x="0" y="934"/>
                </a:cxn>
                <a:cxn ang="0">
                  <a:pos x="0" y="273"/>
                </a:cxn>
                <a:cxn ang="0">
                  <a:pos x="665" y="0"/>
                </a:cxn>
                <a:cxn ang="0">
                  <a:pos x="665" y="662"/>
                </a:cxn>
                <a:cxn ang="0">
                  <a:pos x="0" y="934"/>
                </a:cxn>
              </a:cxnLst>
              <a:rect l="0" t="0" r="r" b="b"/>
              <a:pathLst>
                <a:path w="665" h="934">
                  <a:moveTo>
                    <a:pt x="0" y="934"/>
                  </a:moveTo>
                  <a:lnTo>
                    <a:pt x="0" y="273"/>
                  </a:lnTo>
                  <a:lnTo>
                    <a:pt x="665" y="0"/>
                  </a:lnTo>
                  <a:lnTo>
                    <a:pt x="665" y="662"/>
                  </a:lnTo>
                  <a:lnTo>
                    <a:pt x="0" y="934"/>
                  </a:lnTo>
                  <a:close/>
                </a:path>
              </a:pathLst>
            </a:custGeom>
            <a:solidFill>
              <a:srgbClr val="FF9900"/>
            </a:solidFill>
            <a:ln w="6350" cap="flat" cmpd="sng">
              <a:solidFill>
                <a:schemeClr val="tx1"/>
              </a:solidFill>
              <a:prstDash val="solid"/>
              <a:round/>
              <a:headEnd/>
              <a:tailEnd/>
            </a:ln>
            <a:effectLst/>
          </p:spPr>
          <p:txBody>
            <a:bodyPr wrap="none" anchor="ctr"/>
            <a:lstStyle/>
            <a:p>
              <a:endParaRPr lang="en-IN"/>
            </a:p>
          </p:txBody>
        </p:sp>
        <p:sp>
          <p:nvSpPr>
            <p:cNvPr id="55333" name="Freeform 37"/>
            <p:cNvSpPr>
              <a:spLocks/>
            </p:cNvSpPr>
            <p:nvPr/>
          </p:nvSpPr>
          <p:spPr bwMode="auto">
            <a:xfrm>
              <a:off x="2609" y="1538"/>
              <a:ext cx="39" cy="10"/>
            </a:xfrm>
            <a:custGeom>
              <a:avLst/>
              <a:gdLst/>
              <a:ahLst/>
              <a:cxnLst>
                <a:cxn ang="0">
                  <a:pos x="0" y="0"/>
                </a:cxn>
                <a:cxn ang="0">
                  <a:pos x="39" y="10"/>
                </a:cxn>
              </a:cxnLst>
              <a:rect l="0" t="0" r="r" b="b"/>
              <a:pathLst>
                <a:path w="39" h="10">
                  <a:moveTo>
                    <a:pt x="0" y="0"/>
                  </a:moveTo>
                  <a:lnTo>
                    <a:pt x="39" y="10"/>
                  </a:lnTo>
                </a:path>
              </a:pathLst>
            </a:custGeom>
            <a:noFill/>
            <a:ln w="6350" cap="flat" cmpd="sng">
              <a:solidFill>
                <a:schemeClr val="tx1"/>
              </a:solidFill>
              <a:prstDash val="solid"/>
              <a:round/>
              <a:headEnd type="none" w="med" len="med"/>
              <a:tailEnd type="none" w="med" len="med"/>
            </a:ln>
            <a:effectLst/>
          </p:spPr>
          <p:txBody>
            <a:bodyPr wrap="none" anchor="ctr"/>
            <a:lstStyle/>
            <a:p>
              <a:endParaRPr lang="en-IN"/>
            </a:p>
          </p:txBody>
        </p:sp>
        <p:sp>
          <p:nvSpPr>
            <p:cNvPr id="55334" name="Freeform 38"/>
            <p:cNvSpPr>
              <a:spLocks/>
            </p:cNvSpPr>
            <p:nvPr/>
          </p:nvSpPr>
          <p:spPr bwMode="auto">
            <a:xfrm>
              <a:off x="2610" y="2198"/>
              <a:ext cx="37" cy="16"/>
            </a:xfrm>
            <a:custGeom>
              <a:avLst/>
              <a:gdLst/>
              <a:ahLst/>
              <a:cxnLst>
                <a:cxn ang="0">
                  <a:pos x="0" y="0"/>
                </a:cxn>
                <a:cxn ang="0">
                  <a:pos x="37" y="16"/>
                </a:cxn>
              </a:cxnLst>
              <a:rect l="0" t="0" r="r" b="b"/>
              <a:pathLst>
                <a:path w="37" h="16">
                  <a:moveTo>
                    <a:pt x="0" y="0"/>
                  </a:moveTo>
                  <a:lnTo>
                    <a:pt x="37" y="16"/>
                  </a:lnTo>
                </a:path>
              </a:pathLst>
            </a:custGeom>
            <a:noFill/>
            <a:ln w="6350" cap="flat" cmpd="sng">
              <a:solidFill>
                <a:srgbClr val="0000FF"/>
              </a:solidFill>
              <a:prstDash val="solid"/>
              <a:round/>
              <a:headEnd type="none" w="med" len="med"/>
              <a:tailEnd type="none" w="med" len="med"/>
            </a:ln>
            <a:effectLst/>
          </p:spPr>
          <p:txBody>
            <a:bodyPr wrap="none" anchor="ctr"/>
            <a:lstStyle/>
            <a:p>
              <a:endParaRPr lang="en-IN"/>
            </a:p>
          </p:txBody>
        </p:sp>
        <p:sp>
          <p:nvSpPr>
            <p:cNvPr id="55335" name="Freeform 39"/>
            <p:cNvSpPr>
              <a:spLocks/>
            </p:cNvSpPr>
            <p:nvPr/>
          </p:nvSpPr>
          <p:spPr bwMode="auto">
            <a:xfrm>
              <a:off x="3269" y="1266"/>
              <a:ext cx="39" cy="26"/>
            </a:xfrm>
            <a:custGeom>
              <a:avLst/>
              <a:gdLst/>
              <a:ahLst/>
              <a:cxnLst>
                <a:cxn ang="0">
                  <a:pos x="3" y="0"/>
                </a:cxn>
                <a:cxn ang="0">
                  <a:pos x="39" y="11"/>
                </a:cxn>
                <a:cxn ang="0">
                  <a:pos x="0" y="26"/>
                </a:cxn>
                <a:cxn ang="0">
                  <a:pos x="3" y="0"/>
                </a:cxn>
              </a:cxnLst>
              <a:rect l="0" t="0" r="r" b="b"/>
              <a:pathLst>
                <a:path w="39" h="26">
                  <a:moveTo>
                    <a:pt x="3" y="0"/>
                  </a:moveTo>
                  <a:lnTo>
                    <a:pt x="39" y="11"/>
                  </a:lnTo>
                  <a:lnTo>
                    <a:pt x="0" y="26"/>
                  </a:lnTo>
                  <a:lnTo>
                    <a:pt x="3" y="0"/>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a:p>
          </p:txBody>
        </p:sp>
        <p:sp>
          <p:nvSpPr>
            <p:cNvPr id="55336" name="Freeform 40"/>
            <p:cNvSpPr>
              <a:spLocks/>
            </p:cNvSpPr>
            <p:nvPr/>
          </p:nvSpPr>
          <p:spPr bwMode="auto">
            <a:xfrm>
              <a:off x="2612" y="2172"/>
              <a:ext cx="34" cy="40"/>
            </a:xfrm>
            <a:custGeom>
              <a:avLst/>
              <a:gdLst/>
              <a:ahLst/>
              <a:cxnLst>
                <a:cxn ang="0">
                  <a:pos x="13" y="2"/>
                </a:cxn>
                <a:cxn ang="0">
                  <a:pos x="34" y="0"/>
                </a:cxn>
                <a:cxn ang="0">
                  <a:pos x="34" y="40"/>
                </a:cxn>
                <a:cxn ang="0">
                  <a:pos x="0" y="26"/>
                </a:cxn>
                <a:cxn ang="0">
                  <a:pos x="13" y="2"/>
                </a:cxn>
              </a:cxnLst>
              <a:rect l="0" t="0" r="r" b="b"/>
              <a:pathLst>
                <a:path w="34" h="40">
                  <a:moveTo>
                    <a:pt x="13" y="2"/>
                  </a:moveTo>
                  <a:lnTo>
                    <a:pt x="34" y="0"/>
                  </a:lnTo>
                  <a:lnTo>
                    <a:pt x="34" y="40"/>
                  </a:lnTo>
                  <a:lnTo>
                    <a:pt x="0" y="26"/>
                  </a:lnTo>
                  <a:lnTo>
                    <a:pt x="13" y="2"/>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a:p>
          </p:txBody>
        </p:sp>
        <p:sp>
          <p:nvSpPr>
            <p:cNvPr id="55337" name="Freeform 41"/>
            <p:cNvSpPr>
              <a:spLocks/>
            </p:cNvSpPr>
            <p:nvPr/>
          </p:nvSpPr>
          <p:spPr bwMode="auto">
            <a:xfrm>
              <a:off x="2647" y="1275"/>
              <a:ext cx="665" cy="938"/>
            </a:xfrm>
            <a:custGeom>
              <a:avLst/>
              <a:gdLst/>
              <a:ahLst/>
              <a:cxnLst>
                <a:cxn ang="0">
                  <a:pos x="0" y="938"/>
                </a:cxn>
                <a:cxn ang="0">
                  <a:pos x="0" y="273"/>
                </a:cxn>
                <a:cxn ang="0">
                  <a:pos x="665" y="0"/>
                </a:cxn>
                <a:cxn ang="0">
                  <a:pos x="665" y="662"/>
                </a:cxn>
                <a:cxn ang="0">
                  <a:pos x="0" y="938"/>
                </a:cxn>
              </a:cxnLst>
              <a:rect l="0" t="0" r="r" b="b"/>
              <a:pathLst>
                <a:path w="665" h="938">
                  <a:moveTo>
                    <a:pt x="0" y="938"/>
                  </a:moveTo>
                  <a:lnTo>
                    <a:pt x="0" y="273"/>
                  </a:lnTo>
                  <a:lnTo>
                    <a:pt x="665" y="0"/>
                  </a:lnTo>
                  <a:lnTo>
                    <a:pt x="665" y="662"/>
                  </a:lnTo>
                  <a:lnTo>
                    <a:pt x="0" y="938"/>
                  </a:lnTo>
                  <a:close/>
                </a:path>
              </a:pathLst>
            </a:custGeom>
            <a:solidFill>
              <a:srgbClr val="FFCC00"/>
            </a:solidFill>
            <a:ln w="6350" cap="flat" cmpd="sng">
              <a:solidFill>
                <a:schemeClr val="tx1"/>
              </a:solidFill>
              <a:prstDash val="solid"/>
              <a:round/>
              <a:headEnd/>
              <a:tailEnd/>
            </a:ln>
            <a:effectLst/>
          </p:spPr>
          <p:txBody>
            <a:bodyPr wrap="none" anchor="ctr"/>
            <a:lstStyle/>
            <a:p>
              <a:endParaRPr lang="en-IN"/>
            </a:p>
          </p:txBody>
        </p:sp>
        <p:sp>
          <p:nvSpPr>
            <p:cNvPr id="55338" name="Freeform 42"/>
            <p:cNvSpPr>
              <a:spLocks/>
            </p:cNvSpPr>
            <p:nvPr/>
          </p:nvSpPr>
          <p:spPr bwMode="auto">
            <a:xfrm>
              <a:off x="2649" y="1647"/>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9900"/>
            </a:solidFill>
            <a:ln w="6350" cap="flat" cmpd="sng">
              <a:solidFill>
                <a:schemeClr val="tx1"/>
              </a:solidFill>
              <a:prstDash val="solid"/>
              <a:round/>
              <a:headEnd type="none" w="med" len="med"/>
              <a:tailEnd type="none" w="med" len="med"/>
            </a:ln>
            <a:effectLst/>
          </p:spPr>
          <p:txBody>
            <a:bodyPr wrap="none" anchor="ctr"/>
            <a:lstStyle/>
            <a:p>
              <a:endParaRPr lang="en-IN"/>
            </a:p>
          </p:txBody>
        </p:sp>
        <p:sp>
          <p:nvSpPr>
            <p:cNvPr id="55339" name="Freeform 43"/>
            <p:cNvSpPr>
              <a:spLocks/>
            </p:cNvSpPr>
            <p:nvPr/>
          </p:nvSpPr>
          <p:spPr bwMode="auto">
            <a:xfrm>
              <a:off x="2647" y="1604"/>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CC00"/>
            </a:solidFill>
            <a:ln w="3175" cap="flat" cmpd="sng">
              <a:solidFill>
                <a:srgbClr val="0000FF"/>
              </a:solidFill>
              <a:prstDash val="solid"/>
              <a:round/>
              <a:headEnd type="none" w="med" len="med"/>
              <a:tailEnd type="none" w="med" len="med"/>
            </a:ln>
            <a:effectLst/>
          </p:spPr>
          <p:txBody>
            <a:bodyPr wrap="none" anchor="ctr"/>
            <a:lstStyle/>
            <a:p>
              <a:endParaRPr lang="en-IN"/>
            </a:p>
          </p:txBody>
        </p:sp>
        <p:sp>
          <p:nvSpPr>
            <p:cNvPr id="55340" name="Line 44"/>
            <p:cNvSpPr>
              <a:spLocks noChangeShapeType="1"/>
            </p:cNvSpPr>
            <p:nvPr/>
          </p:nvSpPr>
          <p:spPr bwMode="auto">
            <a:xfrm>
              <a:off x="3001" y="1882"/>
              <a:ext cx="0" cy="38"/>
            </a:xfrm>
            <a:prstGeom prst="line">
              <a:avLst/>
            </a:prstGeom>
            <a:noFill/>
            <a:ln w="6350">
              <a:solidFill>
                <a:schemeClr val="tx1"/>
              </a:solidFill>
              <a:round/>
              <a:headEnd/>
              <a:tailEnd/>
            </a:ln>
            <a:effectLst/>
          </p:spPr>
          <p:txBody>
            <a:bodyPr wrap="none" anchor="ctr"/>
            <a:lstStyle/>
            <a:p>
              <a:endParaRPr lang="en-IN"/>
            </a:p>
          </p:txBody>
        </p:sp>
        <p:sp>
          <p:nvSpPr>
            <p:cNvPr id="55341" name="Line 45"/>
            <p:cNvSpPr>
              <a:spLocks noChangeShapeType="1"/>
            </p:cNvSpPr>
            <p:nvPr/>
          </p:nvSpPr>
          <p:spPr bwMode="auto">
            <a:xfrm>
              <a:off x="3642" y="1606"/>
              <a:ext cx="0" cy="43"/>
            </a:xfrm>
            <a:prstGeom prst="line">
              <a:avLst/>
            </a:prstGeom>
            <a:noFill/>
            <a:ln w="6350">
              <a:solidFill>
                <a:schemeClr val="tx1"/>
              </a:solidFill>
              <a:round/>
              <a:headEnd/>
              <a:tailEnd/>
            </a:ln>
            <a:effectLst/>
          </p:spPr>
          <p:txBody>
            <a:bodyPr wrap="none" anchor="ctr"/>
            <a:lstStyle/>
            <a:p>
              <a:endParaRPr lang="en-IN"/>
            </a:p>
          </p:txBody>
        </p:sp>
        <p:sp>
          <p:nvSpPr>
            <p:cNvPr id="55342" name="Freeform 46"/>
            <p:cNvSpPr>
              <a:spLocks/>
            </p:cNvSpPr>
            <p:nvPr/>
          </p:nvSpPr>
          <p:spPr bwMode="auto">
            <a:xfrm>
              <a:off x="2648" y="1880"/>
              <a:ext cx="106" cy="42"/>
            </a:xfrm>
            <a:custGeom>
              <a:avLst/>
              <a:gdLst/>
              <a:ahLst/>
              <a:cxnLst>
                <a:cxn ang="0">
                  <a:pos x="106" y="1"/>
                </a:cxn>
                <a:cxn ang="0">
                  <a:pos x="2" y="0"/>
                </a:cxn>
                <a:cxn ang="0">
                  <a:pos x="0" y="42"/>
                </a:cxn>
                <a:cxn ang="0">
                  <a:pos x="62" y="40"/>
                </a:cxn>
                <a:cxn ang="0">
                  <a:pos x="106" y="1"/>
                </a:cxn>
              </a:cxnLst>
              <a:rect l="0" t="0" r="r" b="b"/>
              <a:pathLst>
                <a:path w="106" h="42">
                  <a:moveTo>
                    <a:pt x="106" y="1"/>
                  </a:moveTo>
                  <a:lnTo>
                    <a:pt x="2" y="0"/>
                  </a:lnTo>
                  <a:lnTo>
                    <a:pt x="0" y="42"/>
                  </a:lnTo>
                  <a:lnTo>
                    <a:pt x="62" y="40"/>
                  </a:lnTo>
                  <a:lnTo>
                    <a:pt x="106" y="1"/>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a:p>
          </p:txBody>
        </p:sp>
        <p:sp>
          <p:nvSpPr>
            <p:cNvPr id="55343" name="Freeform 47"/>
            <p:cNvSpPr>
              <a:spLocks/>
            </p:cNvSpPr>
            <p:nvPr/>
          </p:nvSpPr>
          <p:spPr bwMode="auto">
            <a:xfrm>
              <a:off x="3550" y="1606"/>
              <a:ext cx="94" cy="65"/>
            </a:xfrm>
            <a:custGeom>
              <a:avLst/>
              <a:gdLst/>
              <a:ahLst/>
              <a:cxnLst>
                <a:cxn ang="0">
                  <a:pos x="94" y="0"/>
                </a:cxn>
                <a:cxn ang="0">
                  <a:pos x="0" y="41"/>
                </a:cxn>
                <a:cxn ang="0">
                  <a:pos x="19" y="65"/>
                </a:cxn>
                <a:cxn ang="0">
                  <a:pos x="94" y="38"/>
                </a:cxn>
                <a:cxn ang="0">
                  <a:pos x="94" y="0"/>
                </a:cxn>
              </a:cxnLst>
              <a:rect l="0" t="0" r="r" b="b"/>
              <a:pathLst>
                <a:path w="94" h="65">
                  <a:moveTo>
                    <a:pt x="94" y="0"/>
                  </a:moveTo>
                  <a:lnTo>
                    <a:pt x="0" y="41"/>
                  </a:lnTo>
                  <a:lnTo>
                    <a:pt x="19" y="65"/>
                  </a:lnTo>
                  <a:lnTo>
                    <a:pt x="94" y="38"/>
                  </a:lnTo>
                  <a:lnTo>
                    <a:pt x="94" y="0"/>
                  </a:lnTo>
                  <a:close/>
                </a:path>
              </a:pathLst>
            </a:custGeom>
            <a:solidFill>
              <a:srgbClr val="FF9900"/>
            </a:solidFill>
            <a:ln w="3175" cap="flat" cmpd="sng">
              <a:noFill/>
              <a:prstDash val="solid"/>
              <a:round/>
              <a:headEnd type="none" w="med" len="med"/>
              <a:tailEnd type="none" w="med" len="med"/>
            </a:ln>
            <a:effectLst/>
          </p:spPr>
          <p:txBody>
            <a:bodyPr wrap="none" anchor="ctr"/>
            <a:lstStyle/>
            <a:p>
              <a:endParaRPr lang="en-IN"/>
            </a:p>
          </p:txBody>
        </p:sp>
        <p:sp>
          <p:nvSpPr>
            <p:cNvPr id="55344" name="Freeform 48"/>
            <p:cNvSpPr>
              <a:spLocks/>
            </p:cNvSpPr>
            <p:nvPr/>
          </p:nvSpPr>
          <p:spPr bwMode="auto">
            <a:xfrm>
              <a:off x="2647" y="1604"/>
              <a:ext cx="998" cy="276"/>
            </a:xfrm>
            <a:custGeom>
              <a:avLst/>
              <a:gdLst/>
              <a:ahLst/>
              <a:cxnLst>
                <a:cxn ang="0">
                  <a:pos x="0" y="275"/>
                </a:cxn>
                <a:cxn ang="0">
                  <a:pos x="664" y="0"/>
                </a:cxn>
                <a:cxn ang="0">
                  <a:pos x="998" y="0"/>
                </a:cxn>
                <a:cxn ang="0">
                  <a:pos x="352" y="276"/>
                </a:cxn>
                <a:cxn ang="0">
                  <a:pos x="0" y="275"/>
                </a:cxn>
              </a:cxnLst>
              <a:rect l="0" t="0" r="r" b="b"/>
              <a:pathLst>
                <a:path w="998" h="276">
                  <a:moveTo>
                    <a:pt x="0" y="275"/>
                  </a:moveTo>
                  <a:lnTo>
                    <a:pt x="664" y="0"/>
                  </a:lnTo>
                  <a:lnTo>
                    <a:pt x="998" y="0"/>
                  </a:lnTo>
                  <a:lnTo>
                    <a:pt x="352" y="276"/>
                  </a:lnTo>
                  <a:lnTo>
                    <a:pt x="0" y="275"/>
                  </a:lnTo>
                  <a:close/>
                </a:path>
              </a:pathLst>
            </a:custGeom>
            <a:solidFill>
              <a:srgbClr val="FFCC00"/>
            </a:solidFill>
            <a:ln w="6350" cap="flat" cmpd="sng">
              <a:solidFill>
                <a:schemeClr val="tx1"/>
              </a:solidFill>
              <a:prstDash val="solid"/>
              <a:round/>
              <a:headEnd type="none" w="med" len="med"/>
              <a:tailEnd type="none" w="med" len="med"/>
            </a:ln>
            <a:effectLst/>
          </p:spPr>
          <p:txBody>
            <a:bodyPr wrap="none" anchor="ctr"/>
            <a:lstStyle/>
            <a:p>
              <a:endParaRPr lang="en-IN"/>
            </a:p>
          </p:txBody>
        </p:sp>
        <p:grpSp>
          <p:nvGrpSpPr>
            <p:cNvPr id="5" name="Group 49"/>
            <p:cNvGrpSpPr>
              <a:grpSpLocks/>
            </p:cNvGrpSpPr>
            <p:nvPr/>
          </p:nvGrpSpPr>
          <p:grpSpPr bwMode="auto">
            <a:xfrm>
              <a:off x="2209" y="1912"/>
              <a:ext cx="450" cy="573"/>
              <a:chOff x="1476" y="2468"/>
              <a:chExt cx="450" cy="573"/>
            </a:xfrm>
          </p:grpSpPr>
          <p:sp>
            <p:nvSpPr>
              <p:cNvPr id="55346" name="Freeform 50"/>
              <p:cNvSpPr>
                <a:spLocks/>
              </p:cNvSpPr>
              <p:nvPr/>
            </p:nvSpPr>
            <p:spPr bwMode="auto">
              <a:xfrm>
                <a:off x="1501" y="2907"/>
                <a:ext cx="273" cy="134"/>
              </a:xfrm>
              <a:custGeom>
                <a:avLst/>
                <a:gdLst/>
                <a:ahLst/>
                <a:cxnLst>
                  <a:cxn ang="0">
                    <a:pos x="116" y="0"/>
                  </a:cxn>
                  <a:cxn ang="0">
                    <a:pos x="21" y="45"/>
                  </a:cxn>
                  <a:cxn ang="0">
                    <a:pos x="5" y="96"/>
                  </a:cxn>
                  <a:cxn ang="0">
                    <a:pos x="54" y="122"/>
                  </a:cxn>
                  <a:cxn ang="0">
                    <a:pos x="95" y="134"/>
                  </a:cxn>
                  <a:cxn ang="0">
                    <a:pos x="141" y="134"/>
                  </a:cxn>
                  <a:cxn ang="0">
                    <a:pos x="273" y="81"/>
                  </a:cxn>
                  <a:cxn ang="0">
                    <a:pos x="116" y="0"/>
                  </a:cxn>
                </a:cxnLst>
                <a:rect l="0" t="0" r="r" b="b"/>
                <a:pathLst>
                  <a:path w="273" h="134">
                    <a:moveTo>
                      <a:pt x="116" y="0"/>
                    </a:moveTo>
                    <a:lnTo>
                      <a:pt x="21" y="45"/>
                    </a:lnTo>
                    <a:cubicBezTo>
                      <a:pt x="3" y="61"/>
                      <a:pt x="0" y="83"/>
                      <a:pt x="5" y="96"/>
                    </a:cubicBezTo>
                    <a:cubicBezTo>
                      <a:pt x="10" y="109"/>
                      <a:pt x="39" y="116"/>
                      <a:pt x="54" y="122"/>
                    </a:cubicBezTo>
                    <a:lnTo>
                      <a:pt x="95" y="134"/>
                    </a:lnTo>
                    <a:lnTo>
                      <a:pt x="141" y="134"/>
                    </a:lnTo>
                    <a:lnTo>
                      <a:pt x="273" y="81"/>
                    </a:lnTo>
                    <a:lnTo>
                      <a:pt x="116" y="0"/>
                    </a:lnTo>
                    <a:close/>
                  </a:path>
                </a:pathLst>
              </a:custGeom>
              <a:solidFill>
                <a:srgbClr val="0000FF"/>
              </a:solidFill>
              <a:ln w="6350" cap="flat" cmpd="sng">
                <a:solidFill>
                  <a:schemeClr val="tx1"/>
                </a:solidFill>
                <a:prstDash val="solid"/>
                <a:round/>
                <a:headEnd type="none" w="med" len="med"/>
                <a:tailEnd type="none" w="med" len="med"/>
              </a:ln>
              <a:effectLst/>
            </p:spPr>
            <p:txBody>
              <a:bodyPr wrap="none" anchor="ctr"/>
              <a:lstStyle/>
              <a:p>
                <a:endParaRPr lang="en-IN"/>
              </a:p>
            </p:txBody>
          </p:sp>
          <p:sp>
            <p:nvSpPr>
              <p:cNvPr id="55347" name="AutoShape 51"/>
              <p:cNvSpPr>
                <a:spLocks noChangeArrowheads="1"/>
              </p:cNvSpPr>
              <p:nvPr/>
            </p:nvSpPr>
            <p:spPr bwMode="auto">
              <a:xfrm rot="14820000">
                <a:off x="1789" y="2379"/>
                <a:ext cx="47" cy="226"/>
              </a:xfrm>
              <a:prstGeom prst="can">
                <a:avLst>
                  <a:gd name="adj" fmla="val 62132"/>
                </a:avLst>
              </a:prstGeom>
              <a:solidFill>
                <a:srgbClr val="9966FF"/>
              </a:solidFill>
              <a:ln w="3175">
                <a:solidFill>
                  <a:schemeClr val="tx1"/>
                </a:solidFill>
                <a:round/>
                <a:headEnd/>
                <a:tailEnd/>
              </a:ln>
              <a:effectLst/>
            </p:spPr>
            <p:txBody>
              <a:bodyPr wrap="none" anchor="ctr"/>
              <a:lstStyle/>
              <a:p>
                <a:endParaRPr lang="en-IN"/>
              </a:p>
            </p:txBody>
          </p:sp>
          <p:sp>
            <p:nvSpPr>
              <p:cNvPr id="55348" name="Freeform 52"/>
              <p:cNvSpPr>
                <a:spLocks/>
              </p:cNvSpPr>
              <p:nvPr/>
            </p:nvSpPr>
            <p:spPr bwMode="auto">
              <a:xfrm>
                <a:off x="1622" y="2483"/>
                <a:ext cx="152" cy="505"/>
              </a:xfrm>
              <a:custGeom>
                <a:avLst/>
                <a:gdLst/>
                <a:ahLst/>
                <a:cxnLst>
                  <a:cxn ang="0">
                    <a:pos x="0" y="426"/>
                  </a:cxn>
                  <a:cxn ang="0">
                    <a:pos x="1" y="64"/>
                  </a:cxn>
                  <a:cxn ang="0">
                    <a:pos x="13" y="22"/>
                  </a:cxn>
                  <a:cxn ang="0">
                    <a:pos x="64" y="4"/>
                  </a:cxn>
                  <a:cxn ang="0">
                    <a:pos x="118" y="46"/>
                  </a:cxn>
                  <a:cxn ang="0">
                    <a:pos x="140" y="83"/>
                  </a:cxn>
                  <a:cxn ang="0">
                    <a:pos x="151" y="109"/>
                  </a:cxn>
                  <a:cxn ang="0">
                    <a:pos x="152" y="505"/>
                  </a:cxn>
                  <a:cxn ang="0">
                    <a:pos x="0" y="426"/>
                  </a:cxn>
                </a:cxnLst>
                <a:rect l="0" t="0" r="r" b="b"/>
                <a:pathLst>
                  <a:path w="152" h="505">
                    <a:moveTo>
                      <a:pt x="0" y="426"/>
                    </a:moveTo>
                    <a:lnTo>
                      <a:pt x="1" y="64"/>
                    </a:lnTo>
                    <a:lnTo>
                      <a:pt x="13" y="22"/>
                    </a:lnTo>
                    <a:cubicBezTo>
                      <a:pt x="24" y="12"/>
                      <a:pt x="47" y="0"/>
                      <a:pt x="64" y="4"/>
                    </a:cubicBezTo>
                    <a:cubicBezTo>
                      <a:pt x="81" y="8"/>
                      <a:pt x="105" y="33"/>
                      <a:pt x="118" y="46"/>
                    </a:cubicBezTo>
                    <a:cubicBezTo>
                      <a:pt x="131" y="59"/>
                      <a:pt x="135" y="73"/>
                      <a:pt x="140" y="83"/>
                    </a:cubicBezTo>
                    <a:lnTo>
                      <a:pt x="151" y="109"/>
                    </a:lnTo>
                    <a:lnTo>
                      <a:pt x="152" y="505"/>
                    </a:lnTo>
                    <a:lnTo>
                      <a:pt x="0" y="426"/>
                    </a:lnTo>
                    <a:close/>
                  </a:path>
                </a:pathLst>
              </a:custGeom>
              <a:solidFill>
                <a:srgbClr val="0000FF"/>
              </a:solidFill>
              <a:ln w="6350" cap="flat" cmpd="sng">
                <a:solidFill>
                  <a:schemeClr val="tx1"/>
                </a:solidFill>
                <a:prstDash val="solid"/>
                <a:round/>
                <a:headEnd type="none" w="med" len="med"/>
                <a:tailEnd type="none" w="med" len="med"/>
              </a:ln>
              <a:effectLst/>
            </p:spPr>
            <p:txBody>
              <a:bodyPr wrap="none" anchor="ctr"/>
              <a:lstStyle/>
              <a:p>
                <a:endParaRPr lang="en-IN"/>
              </a:p>
            </p:txBody>
          </p:sp>
          <p:sp>
            <p:nvSpPr>
              <p:cNvPr id="55349" name="AutoShape 53"/>
              <p:cNvSpPr>
                <a:spLocks noChangeArrowheads="1"/>
              </p:cNvSpPr>
              <p:nvPr/>
            </p:nvSpPr>
            <p:spPr bwMode="auto">
              <a:xfrm rot="14820000">
                <a:off x="1565" y="2474"/>
                <a:ext cx="47" cy="226"/>
              </a:xfrm>
              <a:prstGeom prst="can">
                <a:avLst>
                  <a:gd name="adj" fmla="val 62132"/>
                </a:avLst>
              </a:prstGeom>
              <a:solidFill>
                <a:srgbClr val="9966FF"/>
              </a:solidFill>
              <a:ln w="3175">
                <a:solidFill>
                  <a:schemeClr val="tx1"/>
                </a:solidFill>
                <a:round/>
                <a:headEnd/>
                <a:tailEnd/>
              </a:ln>
              <a:effectLst/>
            </p:spPr>
            <p:txBody>
              <a:bodyPr wrap="none" anchor="ctr"/>
              <a:lstStyle/>
              <a:p>
                <a:endParaRPr lang="en-IN"/>
              </a:p>
            </p:txBody>
          </p:sp>
        </p:grpSp>
        <p:grpSp>
          <p:nvGrpSpPr>
            <p:cNvPr id="6" name="Group 54"/>
            <p:cNvGrpSpPr>
              <a:grpSpLocks/>
            </p:cNvGrpSpPr>
            <p:nvPr/>
          </p:nvGrpSpPr>
          <p:grpSpPr bwMode="auto">
            <a:xfrm>
              <a:off x="3099" y="1876"/>
              <a:ext cx="165" cy="385"/>
              <a:chOff x="2469" y="2519"/>
              <a:chExt cx="165" cy="385"/>
            </a:xfrm>
          </p:grpSpPr>
          <p:sp>
            <p:nvSpPr>
              <p:cNvPr id="55351" name="Line 55"/>
              <p:cNvSpPr>
                <a:spLocks noChangeShapeType="1"/>
              </p:cNvSpPr>
              <p:nvPr/>
            </p:nvSpPr>
            <p:spPr bwMode="auto">
              <a:xfrm>
                <a:off x="2512" y="2579"/>
                <a:ext cx="24" cy="104"/>
              </a:xfrm>
              <a:prstGeom prst="line">
                <a:avLst/>
              </a:prstGeom>
              <a:noFill/>
              <a:ln w="9525">
                <a:solidFill>
                  <a:srgbClr val="000000"/>
                </a:solidFill>
                <a:round/>
                <a:headEnd/>
                <a:tailEnd/>
              </a:ln>
            </p:spPr>
            <p:txBody>
              <a:bodyPr/>
              <a:lstStyle/>
              <a:p>
                <a:endParaRPr lang="en-IN"/>
              </a:p>
            </p:txBody>
          </p:sp>
          <p:grpSp>
            <p:nvGrpSpPr>
              <p:cNvPr id="7" name="Group 56"/>
              <p:cNvGrpSpPr>
                <a:grpSpLocks/>
              </p:cNvGrpSpPr>
              <p:nvPr/>
            </p:nvGrpSpPr>
            <p:grpSpPr bwMode="auto">
              <a:xfrm>
                <a:off x="2469" y="2519"/>
                <a:ext cx="165" cy="385"/>
                <a:chOff x="2312" y="2484"/>
                <a:chExt cx="165" cy="385"/>
              </a:xfrm>
            </p:grpSpPr>
            <p:sp>
              <p:nvSpPr>
                <p:cNvPr id="55353" name="Oval 57"/>
                <p:cNvSpPr>
                  <a:spLocks noChangeArrowheads="1"/>
                </p:cNvSpPr>
                <p:nvPr/>
              </p:nvSpPr>
              <p:spPr bwMode="auto">
                <a:xfrm>
                  <a:off x="2371" y="2723"/>
                  <a:ext cx="56" cy="47"/>
                </a:xfrm>
                <a:prstGeom prst="ellipse">
                  <a:avLst/>
                </a:prstGeom>
                <a:solidFill>
                  <a:schemeClr val="hlink"/>
                </a:solidFill>
                <a:ln w="9525">
                  <a:solidFill>
                    <a:schemeClr val="tx1"/>
                  </a:solidFill>
                  <a:round/>
                  <a:headEnd/>
                  <a:tailEnd/>
                </a:ln>
                <a:effectLst/>
              </p:spPr>
              <p:txBody>
                <a:bodyPr wrap="none" anchor="ctr"/>
                <a:lstStyle/>
                <a:p>
                  <a:endParaRPr lang="en-IN"/>
                </a:p>
              </p:txBody>
            </p:sp>
            <p:sp>
              <p:nvSpPr>
                <p:cNvPr id="55354" name="Freeform 58"/>
                <p:cNvSpPr>
                  <a:spLocks/>
                </p:cNvSpPr>
                <p:nvPr/>
              </p:nvSpPr>
              <p:spPr bwMode="auto">
                <a:xfrm>
                  <a:off x="2312" y="2744"/>
                  <a:ext cx="165" cy="125"/>
                </a:xfrm>
                <a:custGeom>
                  <a:avLst/>
                  <a:gdLst/>
                  <a:ahLst/>
                  <a:cxnLst>
                    <a:cxn ang="0">
                      <a:pos x="60" y="4"/>
                    </a:cxn>
                    <a:cxn ang="0">
                      <a:pos x="0" y="88"/>
                    </a:cxn>
                    <a:cxn ang="0">
                      <a:pos x="32" y="111"/>
                    </a:cxn>
                    <a:cxn ang="0">
                      <a:pos x="80" y="124"/>
                    </a:cxn>
                    <a:cxn ang="0">
                      <a:pos x="133" y="115"/>
                    </a:cxn>
                    <a:cxn ang="0">
                      <a:pos x="161" y="93"/>
                    </a:cxn>
                    <a:cxn ang="0">
                      <a:pos x="165" y="82"/>
                    </a:cxn>
                    <a:cxn ang="0">
                      <a:pos x="115" y="0"/>
                    </a:cxn>
                    <a:cxn ang="0">
                      <a:pos x="107" y="12"/>
                    </a:cxn>
                    <a:cxn ang="0">
                      <a:pos x="93" y="16"/>
                    </a:cxn>
                    <a:cxn ang="0">
                      <a:pos x="75" y="14"/>
                    </a:cxn>
                    <a:cxn ang="0">
                      <a:pos x="60" y="4"/>
                    </a:cxn>
                  </a:cxnLst>
                  <a:rect l="0" t="0" r="r" b="b"/>
                  <a:pathLst>
                    <a:path w="165" h="125">
                      <a:moveTo>
                        <a:pt x="60" y="4"/>
                      </a:moveTo>
                      <a:lnTo>
                        <a:pt x="0" y="88"/>
                      </a:lnTo>
                      <a:lnTo>
                        <a:pt x="32" y="111"/>
                      </a:lnTo>
                      <a:cubicBezTo>
                        <a:pt x="45" y="117"/>
                        <a:pt x="63" y="123"/>
                        <a:pt x="80" y="124"/>
                      </a:cubicBezTo>
                      <a:cubicBezTo>
                        <a:pt x="97" y="125"/>
                        <a:pt x="120" y="120"/>
                        <a:pt x="133" y="115"/>
                      </a:cubicBezTo>
                      <a:cubicBezTo>
                        <a:pt x="146" y="110"/>
                        <a:pt x="156" y="98"/>
                        <a:pt x="161" y="93"/>
                      </a:cubicBezTo>
                      <a:lnTo>
                        <a:pt x="165" y="82"/>
                      </a:lnTo>
                      <a:lnTo>
                        <a:pt x="115" y="0"/>
                      </a:lnTo>
                      <a:lnTo>
                        <a:pt x="107" y="12"/>
                      </a:lnTo>
                      <a:cubicBezTo>
                        <a:pt x="103" y="15"/>
                        <a:pt x="98" y="16"/>
                        <a:pt x="93" y="16"/>
                      </a:cubicBezTo>
                      <a:cubicBezTo>
                        <a:pt x="88" y="16"/>
                        <a:pt x="80" y="16"/>
                        <a:pt x="75" y="14"/>
                      </a:cubicBezTo>
                      <a:cubicBezTo>
                        <a:pt x="70" y="12"/>
                        <a:pt x="63" y="6"/>
                        <a:pt x="60" y="4"/>
                      </a:cubicBezTo>
                      <a:close/>
                    </a:path>
                  </a:pathLst>
                </a:custGeom>
                <a:solidFill>
                  <a:srgbClr val="33CCFF"/>
                </a:solidFill>
                <a:ln w="9525" cap="flat" cmpd="sng">
                  <a:solidFill>
                    <a:srgbClr val="000000"/>
                  </a:solidFill>
                  <a:prstDash val="solid"/>
                  <a:round/>
                  <a:headEnd type="none" w="med" len="med"/>
                  <a:tailEnd type="none" w="med" len="med"/>
                </a:ln>
                <a:effectLst/>
              </p:spPr>
              <p:txBody>
                <a:bodyPr wrap="none" anchor="ctr"/>
                <a:lstStyle/>
                <a:p>
                  <a:endParaRPr lang="en-IN"/>
                </a:p>
              </p:txBody>
            </p:sp>
            <p:sp>
              <p:nvSpPr>
                <p:cNvPr id="55355" name="Freeform 59"/>
                <p:cNvSpPr>
                  <a:spLocks/>
                </p:cNvSpPr>
                <p:nvPr/>
              </p:nvSpPr>
              <p:spPr bwMode="auto">
                <a:xfrm>
                  <a:off x="2359" y="2765"/>
                  <a:ext cx="81" cy="19"/>
                </a:xfrm>
                <a:custGeom>
                  <a:avLst/>
                  <a:gdLst/>
                  <a:ahLst/>
                  <a:cxnLst>
                    <a:cxn ang="0">
                      <a:pos x="0" y="3"/>
                    </a:cxn>
                    <a:cxn ang="0">
                      <a:pos x="19" y="16"/>
                    </a:cxn>
                    <a:cxn ang="0">
                      <a:pos x="43" y="18"/>
                    </a:cxn>
                    <a:cxn ang="0">
                      <a:pos x="67" y="13"/>
                    </a:cxn>
                    <a:cxn ang="0">
                      <a:pos x="81" y="0"/>
                    </a:cxn>
                  </a:cxnLst>
                  <a:rect l="0" t="0" r="r" b="b"/>
                  <a:pathLst>
                    <a:path w="81" h="19">
                      <a:moveTo>
                        <a:pt x="0" y="3"/>
                      </a:moveTo>
                      <a:cubicBezTo>
                        <a:pt x="3" y="5"/>
                        <a:pt x="12" y="14"/>
                        <a:pt x="19" y="16"/>
                      </a:cubicBezTo>
                      <a:cubicBezTo>
                        <a:pt x="26" y="18"/>
                        <a:pt x="35" y="19"/>
                        <a:pt x="43" y="18"/>
                      </a:cubicBezTo>
                      <a:cubicBezTo>
                        <a:pt x="51" y="17"/>
                        <a:pt x="61" y="16"/>
                        <a:pt x="67" y="13"/>
                      </a:cubicBezTo>
                      <a:cubicBezTo>
                        <a:pt x="73" y="10"/>
                        <a:pt x="78" y="3"/>
                        <a:pt x="81" y="0"/>
                      </a:cubicBezTo>
                    </a:path>
                  </a:pathLst>
                </a:custGeom>
                <a:noFill/>
                <a:ln w="9525" cap="flat" cmpd="sng">
                  <a:solidFill>
                    <a:schemeClr val="tx1"/>
                  </a:solidFill>
                  <a:prstDash val="solid"/>
                  <a:round/>
                  <a:headEnd/>
                  <a:tailEnd/>
                </a:ln>
                <a:effectLst/>
              </p:spPr>
              <p:txBody>
                <a:bodyPr wrap="none" anchor="ctr"/>
                <a:lstStyle/>
                <a:p>
                  <a:endParaRPr lang="en-IN"/>
                </a:p>
              </p:txBody>
            </p:sp>
            <p:grpSp>
              <p:nvGrpSpPr>
                <p:cNvPr id="8" name="Group 60"/>
                <p:cNvGrpSpPr>
                  <a:grpSpLocks/>
                </p:cNvGrpSpPr>
                <p:nvPr/>
              </p:nvGrpSpPr>
              <p:grpSpPr bwMode="auto">
                <a:xfrm>
                  <a:off x="2342" y="2484"/>
                  <a:ext cx="119" cy="275"/>
                  <a:chOff x="2324" y="2450"/>
                  <a:chExt cx="119" cy="275"/>
                </a:xfrm>
              </p:grpSpPr>
              <p:sp>
                <p:nvSpPr>
                  <p:cNvPr id="55357" name="Line 61"/>
                  <p:cNvSpPr>
                    <a:spLocks noChangeShapeType="1"/>
                  </p:cNvSpPr>
                  <p:nvPr/>
                </p:nvSpPr>
                <p:spPr bwMode="auto">
                  <a:xfrm flipH="1" flipV="1">
                    <a:off x="2324" y="2625"/>
                    <a:ext cx="38" cy="90"/>
                  </a:xfrm>
                  <a:prstGeom prst="line">
                    <a:avLst/>
                  </a:prstGeom>
                  <a:noFill/>
                  <a:ln w="9525">
                    <a:solidFill>
                      <a:srgbClr val="000000"/>
                    </a:solidFill>
                    <a:round/>
                    <a:headEnd/>
                    <a:tailEnd/>
                  </a:ln>
                </p:spPr>
                <p:txBody>
                  <a:bodyPr/>
                  <a:lstStyle/>
                  <a:p>
                    <a:endParaRPr lang="en-IN"/>
                  </a:p>
                </p:txBody>
              </p:sp>
              <p:sp>
                <p:nvSpPr>
                  <p:cNvPr id="55358" name="Freeform 62"/>
                  <p:cNvSpPr>
                    <a:spLocks/>
                  </p:cNvSpPr>
                  <p:nvPr/>
                </p:nvSpPr>
                <p:spPr bwMode="auto">
                  <a:xfrm>
                    <a:off x="2347" y="2617"/>
                    <a:ext cx="32" cy="96"/>
                  </a:xfrm>
                  <a:custGeom>
                    <a:avLst/>
                    <a:gdLst/>
                    <a:ahLst/>
                    <a:cxnLst>
                      <a:cxn ang="0">
                        <a:pos x="0" y="23"/>
                      </a:cxn>
                      <a:cxn ang="0">
                        <a:pos x="32" y="96"/>
                      </a:cxn>
                      <a:cxn ang="0">
                        <a:pos x="13" y="0"/>
                      </a:cxn>
                    </a:cxnLst>
                    <a:rect l="0" t="0" r="r" b="b"/>
                    <a:pathLst>
                      <a:path w="32" h="96">
                        <a:moveTo>
                          <a:pt x="0" y="23"/>
                        </a:moveTo>
                        <a:lnTo>
                          <a:pt x="32" y="96"/>
                        </a:lnTo>
                        <a:lnTo>
                          <a:pt x="13" y="0"/>
                        </a:lnTo>
                      </a:path>
                    </a:pathLst>
                  </a:custGeom>
                  <a:noFill/>
                  <a:ln w="9525" cmpd="sng">
                    <a:solidFill>
                      <a:srgbClr val="000000"/>
                    </a:solidFill>
                    <a:prstDash val="solid"/>
                    <a:round/>
                    <a:headEnd/>
                    <a:tailEnd/>
                  </a:ln>
                </p:spPr>
                <p:txBody>
                  <a:bodyPr/>
                  <a:lstStyle/>
                  <a:p>
                    <a:endParaRPr lang="en-IN"/>
                  </a:p>
                </p:txBody>
              </p:sp>
              <p:sp>
                <p:nvSpPr>
                  <p:cNvPr id="55359" name="Line 63"/>
                  <p:cNvSpPr>
                    <a:spLocks noChangeShapeType="1"/>
                  </p:cNvSpPr>
                  <p:nvPr/>
                </p:nvSpPr>
                <p:spPr bwMode="auto">
                  <a:xfrm flipH="1">
                    <a:off x="2391" y="2648"/>
                    <a:ext cx="11" cy="77"/>
                  </a:xfrm>
                  <a:prstGeom prst="line">
                    <a:avLst/>
                  </a:prstGeom>
                  <a:noFill/>
                  <a:ln w="9525">
                    <a:solidFill>
                      <a:srgbClr val="000000"/>
                    </a:solidFill>
                    <a:round/>
                    <a:headEnd/>
                    <a:tailEnd/>
                  </a:ln>
                </p:spPr>
                <p:txBody>
                  <a:bodyPr/>
                  <a:lstStyle/>
                  <a:p>
                    <a:endParaRPr lang="en-IN"/>
                  </a:p>
                </p:txBody>
              </p:sp>
              <p:sp>
                <p:nvSpPr>
                  <p:cNvPr id="55360" name="Freeform 64"/>
                  <p:cNvSpPr>
                    <a:spLocks/>
                  </p:cNvSpPr>
                  <p:nvPr/>
                </p:nvSpPr>
                <p:spPr bwMode="auto">
                  <a:xfrm>
                    <a:off x="2329" y="2510"/>
                    <a:ext cx="60" cy="211"/>
                  </a:xfrm>
                  <a:custGeom>
                    <a:avLst/>
                    <a:gdLst/>
                    <a:ahLst/>
                    <a:cxnLst>
                      <a:cxn ang="0">
                        <a:pos x="0" y="36"/>
                      </a:cxn>
                      <a:cxn ang="0">
                        <a:pos x="50" y="211"/>
                      </a:cxn>
                      <a:cxn ang="0">
                        <a:pos x="60" y="0"/>
                      </a:cxn>
                    </a:cxnLst>
                    <a:rect l="0" t="0" r="r" b="b"/>
                    <a:pathLst>
                      <a:path w="60" h="211">
                        <a:moveTo>
                          <a:pt x="0" y="36"/>
                        </a:moveTo>
                        <a:lnTo>
                          <a:pt x="50" y="211"/>
                        </a:lnTo>
                        <a:lnTo>
                          <a:pt x="60" y="0"/>
                        </a:lnTo>
                      </a:path>
                    </a:pathLst>
                  </a:custGeom>
                  <a:noFill/>
                  <a:ln w="9525" cmpd="sng">
                    <a:solidFill>
                      <a:srgbClr val="000000"/>
                    </a:solidFill>
                    <a:prstDash val="solid"/>
                    <a:round/>
                    <a:headEnd/>
                    <a:tailEnd/>
                  </a:ln>
                </p:spPr>
                <p:txBody>
                  <a:bodyPr/>
                  <a:lstStyle/>
                  <a:p>
                    <a:endParaRPr lang="en-IN"/>
                  </a:p>
                </p:txBody>
              </p:sp>
              <p:sp>
                <p:nvSpPr>
                  <p:cNvPr id="55361" name="Line 65"/>
                  <p:cNvSpPr>
                    <a:spLocks noChangeShapeType="1"/>
                  </p:cNvSpPr>
                  <p:nvPr/>
                </p:nvSpPr>
                <p:spPr bwMode="auto">
                  <a:xfrm flipH="1" flipV="1">
                    <a:off x="2368" y="2450"/>
                    <a:ext cx="4" cy="146"/>
                  </a:xfrm>
                  <a:prstGeom prst="line">
                    <a:avLst/>
                  </a:prstGeom>
                  <a:noFill/>
                  <a:ln w="9525">
                    <a:solidFill>
                      <a:srgbClr val="000000"/>
                    </a:solidFill>
                    <a:round/>
                    <a:headEnd/>
                    <a:tailEnd/>
                  </a:ln>
                </p:spPr>
                <p:txBody>
                  <a:bodyPr/>
                  <a:lstStyle/>
                  <a:p>
                    <a:endParaRPr lang="en-IN"/>
                  </a:p>
                </p:txBody>
              </p:sp>
              <p:sp>
                <p:nvSpPr>
                  <p:cNvPr id="55362" name="Line 66"/>
                  <p:cNvSpPr>
                    <a:spLocks noChangeShapeType="1"/>
                  </p:cNvSpPr>
                  <p:nvPr/>
                </p:nvSpPr>
                <p:spPr bwMode="auto">
                  <a:xfrm flipV="1">
                    <a:off x="2404" y="2510"/>
                    <a:ext cx="19" cy="96"/>
                  </a:xfrm>
                  <a:prstGeom prst="line">
                    <a:avLst/>
                  </a:prstGeom>
                  <a:noFill/>
                  <a:ln w="9525">
                    <a:solidFill>
                      <a:srgbClr val="000000"/>
                    </a:solidFill>
                    <a:round/>
                    <a:headEnd/>
                    <a:tailEnd/>
                  </a:ln>
                </p:spPr>
                <p:txBody>
                  <a:bodyPr/>
                  <a:lstStyle/>
                  <a:p>
                    <a:endParaRPr lang="en-IN"/>
                  </a:p>
                </p:txBody>
              </p:sp>
              <p:sp>
                <p:nvSpPr>
                  <p:cNvPr id="55363" name="Line 67"/>
                  <p:cNvSpPr>
                    <a:spLocks noChangeShapeType="1"/>
                  </p:cNvSpPr>
                  <p:nvPr/>
                </p:nvSpPr>
                <p:spPr bwMode="auto">
                  <a:xfrm flipV="1">
                    <a:off x="2400" y="2556"/>
                    <a:ext cx="43" cy="149"/>
                  </a:xfrm>
                  <a:prstGeom prst="line">
                    <a:avLst/>
                  </a:prstGeom>
                  <a:noFill/>
                  <a:ln w="9525">
                    <a:solidFill>
                      <a:srgbClr val="000000"/>
                    </a:solidFill>
                    <a:round/>
                    <a:headEnd/>
                    <a:tailEnd/>
                  </a:ln>
                </p:spPr>
                <p:txBody>
                  <a:bodyPr/>
                  <a:lstStyle/>
                  <a:p>
                    <a:endParaRPr lang="en-IN"/>
                  </a:p>
                </p:txBody>
              </p:sp>
            </p:grpSp>
          </p:grpSp>
        </p:grpSp>
        <p:sp>
          <p:nvSpPr>
            <p:cNvPr id="55364" name="Freeform 68"/>
            <p:cNvSpPr>
              <a:spLocks/>
            </p:cNvSpPr>
            <p:nvPr/>
          </p:nvSpPr>
          <p:spPr bwMode="auto">
            <a:xfrm>
              <a:off x="3440" y="1433"/>
              <a:ext cx="185" cy="147"/>
            </a:xfrm>
            <a:custGeom>
              <a:avLst/>
              <a:gdLst/>
              <a:ahLst/>
              <a:cxnLst>
                <a:cxn ang="0">
                  <a:pos x="180" y="147"/>
                </a:cxn>
                <a:cxn ang="0">
                  <a:pos x="173" y="56"/>
                </a:cxn>
                <a:cxn ang="0">
                  <a:pos x="106" y="5"/>
                </a:cxn>
                <a:cxn ang="0">
                  <a:pos x="0" y="27"/>
                </a:cxn>
              </a:cxnLst>
              <a:rect l="0" t="0" r="r" b="b"/>
              <a:pathLst>
                <a:path w="185" h="147">
                  <a:moveTo>
                    <a:pt x="180" y="147"/>
                  </a:moveTo>
                  <a:cubicBezTo>
                    <a:pt x="182" y="113"/>
                    <a:pt x="185" y="80"/>
                    <a:pt x="173" y="56"/>
                  </a:cubicBezTo>
                  <a:cubicBezTo>
                    <a:pt x="161" y="32"/>
                    <a:pt x="135" y="10"/>
                    <a:pt x="106" y="5"/>
                  </a:cubicBezTo>
                  <a:cubicBezTo>
                    <a:pt x="77" y="0"/>
                    <a:pt x="38" y="13"/>
                    <a:pt x="0" y="27"/>
                  </a:cubicBezTo>
                </a:path>
              </a:pathLst>
            </a:custGeom>
            <a:noFill/>
            <a:ln w="19050" cap="flat" cmpd="sng">
              <a:solidFill>
                <a:srgbClr val="FF0000"/>
              </a:solidFill>
              <a:prstDash val="solid"/>
              <a:round/>
              <a:headEnd type="none" w="med" len="med"/>
              <a:tailEnd type="triangle" w="med" len="med"/>
            </a:ln>
            <a:effectLst/>
          </p:spPr>
          <p:txBody>
            <a:bodyPr wrap="none" anchor="ctr"/>
            <a:lstStyle/>
            <a:p>
              <a:endParaRPr lang="en-IN"/>
            </a:p>
          </p:txBody>
        </p:sp>
        <p:sp>
          <p:nvSpPr>
            <p:cNvPr id="55365" name="Line 69"/>
            <p:cNvSpPr>
              <a:spLocks noChangeShapeType="1"/>
            </p:cNvSpPr>
            <p:nvPr/>
          </p:nvSpPr>
          <p:spPr bwMode="auto">
            <a:xfrm>
              <a:off x="2269" y="1201"/>
              <a:ext cx="499" cy="254"/>
            </a:xfrm>
            <a:prstGeom prst="line">
              <a:avLst/>
            </a:prstGeom>
            <a:noFill/>
            <a:ln w="19050">
              <a:solidFill>
                <a:srgbClr val="0000FF"/>
              </a:solidFill>
              <a:round/>
              <a:headEnd/>
              <a:tailEnd type="triangle" w="med" len="med"/>
            </a:ln>
            <a:effectLst/>
          </p:spPr>
          <p:txBody>
            <a:bodyPr wrap="none" anchor="ctr"/>
            <a:lstStyle/>
            <a:p>
              <a:endParaRPr lang="en-IN"/>
            </a:p>
          </p:txBody>
        </p:sp>
        <p:sp>
          <p:nvSpPr>
            <p:cNvPr id="55366" name="Line 70"/>
            <p:cNvSpPr>
              <a:spLocks noChangeShapeType="1"/>
            </p:cNvSpPr>
            <p:nvPr/>
          </p:nvSpPr>
          <p:spPr bwMode="auto">
            <a:xfrm flipV="1">
              <a:off x="1679" y="3015"/>
              <a:ext cx="729" cy="418"/>
            </a:xfrm>
            <a:prstGeom prst="line">
              <a:avLst/>
            </a:prstGeom>
            <a:noFill/>
            <a:ln w="19050">
              <a:solidFill>
                <a:srgbClr val="0000FF"/>
              </a:solidFill>
              <a:round/>
              <a:headEnd/>
              <a:tailEnd type="triangle" w="med" len="med"/>
            </a:ln>
            <a:effectLst/>
          </p:spPr>
          <p:txBody>
            <a:bodyPr wrap="none" anchor="ctr"/>
            <a:lstStyle/>
            <a:p>
              <a:endParaRPr lang="en-IN"/>
            </a:p>
          </p:txBody>
        </p:sp>
      </p:grpSp>
      <p:sp>
        <p:nvSpPr>
          <p:cNvPr id="68" name="Slide Number Placeholder 67"/>
          <p:cNvSpPr>
            <a:spLocks noGrp="1"/>
          </p:cNvSpPr>
          <p:nvPr>
            <p:ph type="sldNum" sz="quarter" idx="12"/>
          </p:nvPr>
        </p:nvSpPr>
        <p:spPr/>
        <p:txBody>
          <a:bodyPr/>
          <a:lstStyle/>
          <a:p>
            <a:fld id="{E2E6EB17-2319-4F1F-8486-BA1B2E1B0969}" type="slidenum">
              <a:rPr lang="en-IN" smtClean="0"/>
              <a:pPr/>
              <a:t>72</a:t>
            </a:fld>
            <a:endParaRPr lang="en-IN"/>
          </a:p>
        </p:txBody>
      </p:sp>
      <p:pic>
        <p:nvPicPr>
          <p:cNvPr id="69" name="Picture 3"/>
          <p:cNvPicPr>
            <a:picLocks noChangeAspect="1" noChangeArrowheads="1"/>
          </p:cNvPicPr>
          <p:nvPr/>
        </p:nvPicPr>
        <p:blipFill>
          <a:blip r:embed="rId2"/>
          <a:srcRect/>
          <a:stretch>
            <a:fillRect/>
          </a:stretch>
        </p:blipFill>
        <p:spPr bwMode="auto">
          <a:xfrm>
            <a:off x="4786314" y="1285860"/>
            <a:ext cx="4010025" cy="5286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467544" y="980728"/>
            <a:ext cx="8305800" cy="1143000"/>
          </a:xfrm>
        </p:spPr>
        <p:txBody>
          <a:bodyPr>
            <a:normAutofit fontScale="90000"/>
          </a:bodyPr>
          <a:lstStyle/>
          <a:p>
            <a:pPr algn="ctr"/>
            <a:r>
              <a:rPr lang="en-US" dirty="0">
                <a:cs typeface="Times New Roman" pitchFamily="18" charset="0"/>
              </a:rPr>
              <a:t>PRESSURE-VELOCITY DIAGRAM FOR</a:t>
            </a:r>
            <a:br>
              <a:rPr lang="en-US" dirty="0">
                <a:cs typeface="Times New Roman" pitchFamily="18" charset="0"/>
              </a:rPr>
            </a:br>
            <a:r>
              <a:rPr lang="en-US" dirty="0">
                <a:cs typeface="Times New Roman" pitchFamily="18" charset="0"/>
              </a:rPr>
              <a:t>A MOVING IMPULSE BLADE</a:t>
            </a:r>
            <a:endParaRPr lang="en-US" dirty="0"/>
          </a:p>
        </p:txBody>
      </p:sp>
      <p:sp>
        <p:nvSpPr>
          <p:cNvPr id="62" name="Footer Placeholder 2"/>
          <p:cNvSpPr>
            <a:spLocks noGrp="1"/>
          </p:cNvSpPr>
          <p:nvPr>
            <p:ph type="ftr" sz="quarter" idx="11"/>
          </p:nvPr>
        </p:nvSpPr>
        <p:spPr/>
        <p:txBody>
          <a:bodyPr/>
          <a:lstStyle/>
          <a:p>
            <a:r>
              <a:rPr lang="en-US" i="0" smtClean="0">
                <a:latin typeface="Arial" charset="0"/>
              </a:rPr>
              <a:t>PES</a:t>
            </a:r>
            <a:endParaRPr lang="en-US" i="0" dirty="0">
              <a:latin typeface="Arial" charset="0"/>
            </a:endParaRPr>
          </a:p>
        </p:txBody>
      </p:sp>
      <p:grpSp>
        <p:nvGrpSpPr>
          <p:cNvPr id="2" name="Group 4"/>
          <p:cNvGrpSpPr>
            <a:grpSpLocks/>
          </p:cNvGrpSpPr>
          <p:nvPr/>
        </p:nvGrpSpPr>
        <p:grpSpPr bwMode="auto">
          <a:xfrm>
            <a:off x="4614862" y="2996952"/>
            <a:ext cx="4529138" cy="2560638"/>
            <a:chOff x="2880" y="1538"/>
            <a:chExt cx="2853" cy="1613"/>
          </a:xfrm>
        </p:grpSpPr>
        <p:sp>
          <p:nvSpPr>
            <p:cNvPr id="128005" name="Line 5"/>
            <p:cNvSpPr>
              <a:spLocks noChangeShapeType="1"/>
            </p:cNvSpPr>
            <p:nvPr/>
          </p:nvSpPr>
          <p:spPr bwMode="auto">
            <a:xfrm flipV="1">
              <a:off x="4080" y="2302"/>
              <a:ext cx="1" cy="848"/>
            </a:xfrm>
            <a:prstGeom prst="line">
              <a:avLst/>
            </a:prstGeom>
            <a:noFill/>
            <a:ln w="38100">
              <a:solidFill>
                <a:srgbClr val="242729"/>
              </a:solidFill>
              <a:round/>
              <a:headEnd/>
              <a:tailEnd/>
            </a:ln>
          </p:spPr>
          <p:txBody>
            <a:bodyPr/>
            <a:lstStyle/>
            <a:p>
              <a:endParaRPr lang="en-IN"/>
            </a:p>
          </p:txBody>
        </p:sp>
        <p:sp>
          <p:nvSpPr>
            <p:cNvPr id="128006" name="Line 6"/>
            <p:cNvSpPr>
              <a:spLocks noChangeShapeType="1"/>
            </p:cNvSpPr>
            <p:nvPr/>
          </p:nvSpPr>
          <p:spPr bwMode="auto">
            <a:xfrm flipV="1">
              <a:off x="5341" y="2302"/>
              <a:ext cx="1" cy="848"/>
            </a:xfrm>
            <a:prstGeom prst="line">
              <a:avLst/>
            </a:prstGeom>
            <a:noFill/>
            <a:ln w="38100">
              <a:solidFill>
                <a:srgbClr val="242729"/>
              </a:solidFill>
              <a:round/>
              <a:headEnd/>
              <a:tailEnd/>
            </a:ln>
          </p:spPr>
          <p:txBody>
            <a:bodyPr/>
            <a:lstStyle/>
            <a:p>
              <a:endParaRPr lang="en-IN"/>
            </a:p>
          </p:txBody>
        </p:sp>
        <p:grpSp>
          <p:nvGrpSpPr>
            <p:cNvPr id="3" name="Group 7"/>
            <p:cNvGrpSpPr>
              <a:grpSpLocks/>
            </p:cNvGrpSpPr>
            <p:nvPr/>
          </p:nvGrpSpPr>
          <p:grpSpPr bwMode="auto">
            <a:xfrm>
              <a:off x="4076" y="2586"/>
              <a:ext cx="1269" cy="324"/>
              <a:chOff x="4076" y="2586"/>
              <a:chExt cx="1269" cy="324"/>
            </a:xfrm>
          </p:grpSpPr>
          <p:sp>
            <p:nvSpPr>
              <p:cNvPr id="128008" name="Freeform 8"/>
              <p:cNvSpPr>
                <a:spLocks/>
              </p:cNvSpPr>
              <p:nvPr/>
            </p:nvSpPr>
            <p:spPr bwMode="auto">
              <a:xfrm flipV="1">
                <a:off x="4076" y="2586"/>
                <a:ext cx="1260" cy="324"/>
              </a:xfrm>
              <a:custGeom>
                <a:avLst/>
                <a:gdLst/>
                <a:ahLst/>
                <a:cxnLst>
                  <a:cxn ang="0">
                    <a:pos x="0" y="853"/>
                  </a:cxn>
                  <a:cxn ang="0">
                    <a:pos x="27" y="973"/>
                  </a:cxn>
                  <a:cxn ang="0">
                    <a:pos x="3780" y="0"/>
                  </a:cxn>
                  <a:cxn ang="0">
                    <a:pos x="0" y="853"/>
                  </a:cxn>
                </a:cxnLst>
                <a:rect l="0" t="0" r="r" b="b"/>
                <a:pathLst>
                  <a:path w="3780" h="973">
                    <a:moveTo>
                      <a:pt x="0" y="853"/>
                    </a:moveTo>
                    <a:lnTo>
                      <a:pt x="27" y="973"/>
                    </a:lnTo>
                    <a:lnTo>
                      <a:pt x="3780" y="0"/>
                    </a:lnTo>
                    <a:lnTo>
                      <a:pt x="0" y="853"/>
                    </a:lnTo>
                    <a:close/>
                  </a:path>
                </a:pathLst>
              </a:custGeom>
              <a:solidFill>
                <a:srgbClr val="34498F"/>
              </a:solidFill>
              <a:ln w="9525">
                <a:noFill/>
                <a:round/>
                <a:headEnd/>
                <a:tailEnd/>
              </a:ln>
            </p:spPr>
            <p:txBody>
              <a:bodyPr/>
              <a:lstStyle/>
              <a:p>
                <a:endParaRPr lang="en-IN"/>
              </a:p>
            </p:txBody>
          </p:sp>
          <p:sp>
            <p:nvSpPr>
              <p:cNvPr id="128009" name="Freeform 9"/>
              <p:cNvSpPr>
                <a:spLocks/>
              </p:cNvSpPr>
              <p:nvPr/>
            </p:nvSpPr>
            <p:spPr bwMode="auto">
              <a:xfrm flipV="1">
                <a:off x="4085" y="2586"/>
                <a:ext cx="1260" cy="324"/>
              </a:xfrm>
              <a:custGeom>
                <a:avLst/>
                <a:gdLst/>
                <a:ahLst/>
                <a:cxnLst>
                  <a:cxn ang="0">
                    <a:pos x="0" y="973"/>
                  </a:cxn>
                  <a:cxn ang="0">
                    <a:pos x="3753" y="0"/>
                  </a:cxn>
                  <a:cxn ang="0">
                    <a:pos x="3780" y="121"/>
                  </a:cxn>
                  <a:cxn ang="0">
                    <a:pos x="0" y="973"/>
                  </a:cxn>
                </a:cxnLst>
                <a:rect l="0" t="0" r="r" b="b"/>
                <a:pathLst>
                  <a:path w="3780" h="973">
                    <a:moveTo>
                      <a:pt x="0" y="973"/>
                    </a:moveTo>
                    <a:lnTo>
                      <a:pt x="3753" y="0"/>
                    </a:lnTo>
                    <a:lnTo>
                      <a:pt x="3780" y="121"/>
                    </a:lnTo>
                    <a:lnTo>
                      <a:pt x="0" y="973"/>
                    </a:lnTo>
                    <a:close/>
                  </a:path>
                </a:pathLst>
              </a:custGeom>
              <a:solidFill>
                <a:srgbClr val="34498F"/>
              </a:solidFill>
              <a:ln w="9525">
                <a:noFill/>
                <a:round/>
                <a:headEnd/>
                <a:tailEnd/>
              </a:ln>
            </p:spPr>
            <p:txBody>
              <a:bodyPr/>
              <a:lstStyle/>
              <a:p>
                <a:endParaRPr lang="en-IN"/>
              </a:p>
            </p:txBody>
          </p:sp>
        </p:grpSp>
        <p:sp>
          <p:nvSpPr>
            <p:cNvPr id="128010" name="Freeform 10"/>
            <p:cNvSpPr>
              <a:spLocks/>
            </p:cNvSpPr>
            <p:nvPr/>
          </p:nvSpPr>
          <p:spPr bwMode="auto">
            <a:xfrm>
              <a:off x="4080" y="1744"/>
              <a:ext cx="1261" cy="42"/>
            </a:xfrm>
            <a:custGeom>
              <a:avLst/>
              <a:gdLst/>
              <a:ahLst/>
              <a:cxnLst>
                <a:cxn ang="0">
                  <a:pos x="0" y="0"/>
                </a:cxn>
                <a:cxn ang="0">
                  <a:pos x="0" y="124"/>
                </a:cxn>
                <a:cxn ang="0">
                  <a:pos x="3781" y="0"/>
                </a:cxn>
                <a:cxn ang="0">
                  <a:pos x="0" y="0"/>
                </a:cxn>
              </a:cxnLst>
              <a:rect l="0" t="0" r="r" b="b"/>
              <a:pathLst>
                <a:path w="3781" h="124">
                  <a:moveTo>
                    <a:pt x="0" y="0"/>
                  </a:moveTo>
                  <a:lnTo>
                    <a:pt x="0" y="124"/>
                  </a:lnTo>
                  <a:lnTo>
                    <a:pt x="3781" y="0"/>
                  </a:lnTo>
                  <a:lnTo>
                    <a:pt x="0" y="0"/>
                  </a:lnTo>
                  <a:close/>
                </a:path>
              </a:pathLst>
            </a:custGeom>
            <a:solidFill>
              <a:srgbClr val="DC3632"/>
            </a:solidFill>
            <a:ln w="9525">
              <a:noFill/>
              <a:round/>
              <a:headEnd/>
              <a:tailEnd/>
            </a:ln>
          </p:spPr>
          <p:txBody>
            <a:bodyPr/>
            <a:lstStyle/>
            <a:p>
              <a:endParaRPr lang="en-IN"/>
            </a:p>
          </p:txBody>
        </p:sp>
        <p:sp>
          <p:nvSpPr>
            <p:cNvPr id="128011" name="Freeform 11"/>
            <p:cNvSpPr>
              <a:spLocks/>
            </p:cNvSpPr>
            <p:nvPr/>
          </p:nvSpPr>
          <p:spPr bwMode="auto">
            <a:xfrm>
              <a:off x="4080" y="1744"/>
              <a:ext cx="1261" cy="42"/>
            </a:xfrm>
            <a:custGeom>
              <a:avLst/>
              <a:gdLst/>
              <a:ahLst/>
              <a:cxnLst>
                <a:cxn ang="0">
                  <a:pos x="0" y="124"/>
                </a:cxn>
                <a:cxn ang="0">
                  <a:pos x="3781" y="0"/>
                </a:cxn>
                <a:cxn ang="0">
                  <a:pos x="3781" y="124"/>
                </a:cxn>
                <a:cxn ang="0">
                  <a:pos x="0" y="124"/>
                </a:cxn>
              </a:cxnLst>
              <a:rect l="0" t="0" r="r" b="b"/>
              <a:pathLst>
                <a:path w="3781" h="124">
                  <a:moveTo>
                    <a:pt x="0" y="124"/>
                  </a:moveTo>
                  <a:lnTo>
                    <a:pt x="3781" y="0"/>
                  </a:lnTo>
                  <a:lnTo>
                    <a:pt x="3781" y="124"/>
                  </a:lnTo>
                  <a:lnTo>
                    <a:pt x="0" y="124"/>
                  </a:lnTo>
                  <a:close/>
                </a:path>
              </a:pathLst>
            </a:custGeom>
            <a:solidFill>
              <a:srgbClr val="DC3632"/>
            </a:solidFill>
            <a:ln w="9525">
              <a:noFill/>
              <a:round/>
              <a:headEnd/>
              <a:tailEnd/>
            </a:ln>
          </p:spPr>
          <p:txBody>
            <a:bodyPr/>
            <a:lstStyle/>
            <a:p>
              <a:endParaRPr lang="en-IN"/>
            </a:p>
          </p:txBody>
        </p:sp>
        <p:sp>
          <p:nvSpPr>
            <p:cNvPr id="128012" name="Rectangle 12"/>
            <p:cNvSpPr>
              <a:spLocks noChangeArrowheads="1"/>
            </p:cNvSpPr>
            <p:nvPr/>
          </p:nvSpPr>
          <p:spPr bwMode="auto">
            <a:xfrm>
              <a:off x="4080" y="1744"/>
              <a:ext cx="1261" cy="42"/>
            </a:xfrm>
            <a:prstGeom prst="rect">
              <a:avLst/>
            </a:prstGeom>
            <a:noFill/>
            <a:ln w="0">
              <a:solidFill>
                <a:srgbClr val="E64810"/>
              </a:solidFill>
              <a:miter lim="800000"/>
              <a:headEnd/>
              <a:tailEnd/>
            </a:ln>
          </p:spPr>
          <p:txBody>
            <a:bodyPr/>
            <a:lstStyle/>
            <a:p>
              <a:endParaRPr lang="en-IN"/>
            </a:p>
          </p:txBody>
        </p:sp>
        <p:sp>
          <p:nvSpPr>
            <p:cNvPr id="128013" name="Line 13"/>
            <p:cNvSpPr>
              <a:spLocks noChangeShapeType="1"/>
            </p:cNvSpPr>
            <p:nvPr/>
          </p:nvSpPr>
          <p:spPr bwMode="auto">
            <a:xfrm>
              <a:off x="3585" y="2178"/>
              <a:ext cx="2148" cy="1"/>
            </a:xfrm>
            <a:prstGeom prst="line">
              <a:avLst/>
            </a:prstGeom>
            <a:noFill/>
            <a:ln w="38100">
              <a:solidFill>
                <a:srgbClr val="242729"/>
              </a:solidFill>
              <a:round/>
              <a:headEnd/>
              <a:tailEnd/>
            </a:ln>
          </p:spPr>
          <p:txBody>
            <a:bodyPr/>
            <a:lstStyle/>
            <a:p>
              <a:endParaRPr lang="en-IN"/>
            </a:p>
          </p:txBody>
        </p:sp>
        <p:sp>
          <p:nvSpPr>
            <p:cNvPr id="128014" name="Line 14"/>
            <p:cNvSpPr>
              <a:spLocks noChangeShapeType="1"/>
            </p:cNvSpPr>
            <p:nvPr/>
          </p:nvSpPr>
          <p:spPr bwMode="auto">
            <a:xfrm>
              <a:off x="3585" y="3150"/>
              <a:ext cx="2148" cy="1"/>
            </a:xfrm>
            <a:prstGeom prst="line">
              <a:avLst/>
            </a:prstGeom>
            <a:noFill/>
            <a:ln w="38100">
              <a:solidFill>
                <a:srgbClr val="242729"/>
              </a:solidFill>
              <a:round/>
              <a:headEnd/>
              <a:tailEnd/>
            </a:ln>
          </p:spPr>
          <p:txBody>
            <a:bodyPr/>
            <a:lstStyle/>
            <a:p>
              <a:endParaRPr lang="en-IN"/>
            </a:p>
          </p:txBody>
        </p:sp>
        <p:sp>
          <p:nvSpPr>
            <p:cNvPr id="128015" name="Line 15"/>
            <p:cNvSpPr>
              <a:spLocks noChangeShapeType="1"/>
            </p:cNvSpPr>
            <p:nvPr/>
          </p:nvSpPr>
          <p:spPr bwMode="auto">
            <a:xfrm flipV="1">
              <a:off x="5341" y="1538"/>
              <a:ext cx="1" cy="640"/>
            </a:xfrm>
            <a:prstGeom prst="line">
              <a:avLst/>
            </a:prstGeom>
            <a:noFill/>
            <a:ln w="38100">
              <a:solidFill>
                <a:srgbClr val="242729"/>
              </a:solidFill>
              <a:round/>
              <a:headEnd/>
              <a:tailEnd/>
            </a:ln>
          </p:spPr>
          <p:txBody>
            <a:bodyPr/>
            <a:lstStyle/>
            <a:p>
              <a:endParaRPr lang="en-IN"/>
            </a:p>
          </p:txBody>
        </p:sp>
        <p:sp>
          <p:nvSpPr>
            <p:cNvPr id="128016" name="Line 16"/>
            <p:cNvSpPr>
              <a:spLocks noChangeShapeType="1"/>
            </p:cNvSpPr>
            <p:nvPr/>
          </p:nvSpPr>
          <p:spPr bwMode="auto">
            <a:xfrm flipV="1">
              <a:off x="4080" y="1538"/>
              <a:ext cx="1" cy="640"/>
            </a:xfrm>
            <a:prstGeom prst="line">
              <a:avLst/>
            </a:prstGeom>
            <a:noFill/>
            <a:ln w="38100">
              <a:solidFill>
                <a:srgbClr val="242729"/>
              </a:solidFill>
              <a:round/>
              <a:headEnd/>
              <a:tailEnd/>
            </a:ln>
          </p:spPr>
          <p:txBody>
            <a:bodyPr/>
            <a:lstStyle/>
            <a:p>
              <a:endParaRPr lang="en-IN"/>
            </a:p>
          </p:txBody>
        </p:sp>
        <p:sp>
          <p:nvSpPr>
            <p:cNvPr id="128017" name="Text Box 17"/>
            <p:cNvSpPr txBox="1">
              <a:spLocks noChangeArrowheads="1"/>
            </p:cNvSpPr>
            <p:nvPr/>
          </p:nvSpPr>
          <p:spPr bwMode="auto">
            <a:xfrm>
              <a:off x="3014" y="2832"/>
              <a:ext cx="1065" cy="288"/>
            </a:xfrm>
            <a:prstGeom prst="rect">
              <a:avLst/>
            </a:prstGeom>
            <a:noFill/>
            <a:ln w="9525">
              <a:noFill/>
              <a:miter lim="800000"/>
              <a:headEnd/>
              <a:tailEnd/>
            </a:ln>
            <a:effectLst/>
          </p:spPr>
          <p:txBody>
            <a:bodyPr wrap="none">
              <a:spAutoFit/>
            </a:bodyPr>
            <a:lstStyle/>
            <a:p>
              <a:r>
                <a:rPr lang="en-US">
                  <a:solidFill>
                    <a:schemeClr val="accent2"/>
                  </a:solidFill>
                </a:rPr>
                <a:t>VELOCITY</a:t>
              </a:r>
            </a:p>
          </p:txBody>
        </p:sp>
        <p:sp>
          <p:nvSpPr>
            <p:cNvPr id="128018" name="Text Box 18"/>
            <p:cNvSpPr txBox="1">
              <a:spLocks noChangeArrowheads="1"/>
            </p:cNvSpPr>
            <p:nvPr/>
          </p:nvSpPr>
          <p:spPr bwMode="auto">
            <a:xfrm>
              <a:off x="2880" y="1872"/>
              <a:ext cx="1173" cy="288"/>
            </a:xfrm>
            <a:prstGeom prst="rect">
              <a:avLst/>
            </a:prstGeom>
            <a:noFill/>
            <a:ln w="9525">
              <a:noFill/>
              <a:miter lim="800000"/>
              <a:headEnd/>
              <a:tailEnd/>
            </a:ln>
            <a:effectLst/>
          </p:spPr>
          <p:txBody>
            <a:bodyPr wrap="none">
              <a:spAutoFit/>
            </a:bodyPr>
            <a:lstStyle/>
            <a:p>
              <a:r>
                <a:rPr lang="en-US">
                  <a:solidFill>
                    <a:srgbClr val="FF0000"/>
                  </a:solidFill>
                </a:rPr>
                <a:t>PRESSURE</a:t>
              </a:r>
            </a:p>
          </p:txBody>
        </p:sp>
      </p:grpSp>
      <p:grpSp>
        <p:nvGrpSpPr>
          <p:cNvPr id="4" name="Group 19"/>
          <p:cNvGrpSpPr>
            <a:grpSpLocks/>
          </p:cNvGrpSpPr>
          <p:nvPr/>
        </p:nvGrpSpPr>
        <p:grpSpPr bwMode="auto">
          <a:xfrm>
            <a:off x="0" y="2564904"/>
            <a:ext cx="4926013" cy="3582988"/>
            <a:chOff x="48" y="912"/>
            <a:chExt cx="3103" cy="2257"/>
          </a:xfrm>
        </p:grpSpPr>
        <p:grpSp>
          <p:nvGrpSpPr>
            <p:cNvPr id="5" name="Group 20"/>
            <p:cNvGrpSpPr>
              <a:grpSpLocks/>
            </p:cNvGrpSpPr>
            <p:nvPr/>
          </p:nvGrpSpPr>
          <p:grpSpPr bwMode="auto">
            <a:xfrm>
              <a:off x="2202" y="1346"/>
              <a:ext cx="714" cy="152"/>
              <a:chOff x="2202" y="1346"/>
              <a:chExt cx="714" cy="152"/>
            </a:xfrm>
          </p:grpSpPr>
          <p:sp>
            <p:nvSpPr>
              <p:cNvPr id="128021" name="Freeform 21"/>
              <p:cNvSpPr>
                <a:spLocks/>
              </p:cNvSpPr>
              <p:nvPr/>
            </p:nvSpPr>
            <p:spPr bwMode="auto">
              <a:xfrm>
                <a:off x="2202" y="1463"/>
                <a:ext cx="714" cy="35"/>
              </a:xfrm>
              <a:custGeom>
                <a:avLst/>
                <a:gdLst/>
                <a:ahLst/>
                <a:cxnLst>
                  <a:cxn ang="0">
                    <a:pos x="3569" y="175"/>
                  </a:cxn>
                  <a:cxn ang="0">
                    <a:pos x="2680" y="43"/>
                  </a:cxn>
                  <a:cxn ang="0">
                    <a:pos x="1783" y="0"/>
                  </a:cxn>
                  <a:cxn ang="0">
                    <a:pos x="887" y="43"/>
                  </a:cxn>
                  <a:cxn ang="0">
                    <a:pos x="0" y="175"/>
                  </a:cxn>
                </a:cxnLst>
                <a:rect l="0" t="0" r="r" b="b"/>
                <a:pathLst>
                  <a:path w="3569" h="175">
                    <a:moveTo>
                      <a:pt x="3569" y="175"/>
                    </a:moveTo>
                    <a:lnTo>
                      <a:pt x="2680" y="43"/>
                    </a:lnTo>
                    <a:lnTo>
                      <a:pt x="1783" y="0"/>
                    </a:lnTo>
                    <a:lnTo>
                      <a:pt x="887" y="43"/>
                    </a:lnTo>
                    <a:lnTo>
                      <a:pt x="0" y="175"/>
                    </a:lnTo>
                  </a:path>
                </a:pathLst>
              </a:custGeom>
              <a:noFill/>
              <a:ln w="38100" cmpd="sng">
                <a:solidFill>
                  <a:srgbClr val="242729"/>
                </a:solidFill>
                <a:prstDash val="solid"/>
                <a:round/>
                <a:headEnd/>
                <a:tailEnd/>
              </a:ln>
            </p:spPr>
            <p:txBody>
              <a:bodyPr/>
              <a:lstStyle/>
              <a:p>
                <a:endParaRPr lang="en-IN"/>
              </a:p>
            </p:txBody>
          </p:sp>
          <p:sp>
            <p:nvSpPr>
              <p:cNvPr id="128022" name="Freeform 22"/>
              <p:cNvSpPr>
                <a:spLocks/>
              </p:cNvSpPr>
              <p:nvPr/>
            </p:nvSpPr>
            <p:spPr bwMode="auto">
              <a:xfrm>
                <a:off x="2202" y="1346"/>
                <a:ext cx="714" cy="152"/>
              </a:xfrm>
              <a:custGeom>
                <a:avLst/>
                <a:gdLst/>
                <a:ahLst/>
                <a:cxnLst>
                  <a:cxn ang="0">
                    <a:pos x="3569" y="760"/>
                  </a:cxn>
                  <a:cxn ang="0">
                    <a:pos x="3190" y="437"/>
                  </a:cxn>
                  <a:cxn ang="0">
                    <a:pos x="2754" y="198"/>
                  </a:cxn>
                  <a:cxn ang="0">
                    <a:pos x="2278" y="49"/>
                  </a:cxn>
                  <a:cxn ang="0">
                    <a:pos x="1783" y="0"/>
                  </a:cxn>
                  <a:cxn ang="0">
                    <a:pos x="1289" y="49"/>
                  </a:cxn>
                  <a:cxn ang="0">
                    <a:pos x="814" y="198"/>
                  </a:cxn>
                  <a:cxn ang="0">
                    <a:pos x="378" y="437"/>
                  </a:cxn>
                  <a:cxn ang="0">
                    <a:pos x="0" y="760"/>
                  </a:cxn>
                </a:cxnLst>
                <a:rect l="0" t="0" r="r" b="b"/>
                <a:pathLst>
                  <a:path w="3569" h="760">
                    <a:moveTo>
                      <a:pt x="3569" y="760"/>
                    </a:moveTo>
                    <a:lnTo>
                      <a:pt x="3190" y="437"/>
                    </a:lnTo>
                    <a:lnTo>
                      <a:pt x="2754" y="198"/>
                    </a:lnTo>
                    <a:lnTo>
                      <a:pt x="2278" y="49"/>
                    </a:lnTo>
                    <a:lnTo>
                      <a:pt x="1783" y="0"/>
                    </a:lnTo>
                    <a:lnTo>
                      <a:pt x="1289" y="49"/>
                    </a:lnTo>
                    <a:lnTo>
                      <a:pt x="814" y="198"/>
                    </a:lnTo>
                    <a:lnTo>
                      <a:pt x="378" y="437"/>
                    </a:lnTo>
                    <a:lnTo>
                      <a:pt x="0" y="760"/>
                    </a:lnTo>
                  </a:path>
                </a:pathLst>
              </a:custGeom>
              <a:noFill/>
              <a:ln w="38100" cmpd="sng">
                <a:solidFill>
                  <a:srgbClr val="242729"/>
                </a:solidFill>
                <a:prstDash val="solid"/>
                <a:round/>
                <a:headEnd/>
                <a:tailEnd/>
              </a:ln>
            </p:spPr>
            <p:txBody>
              <a:bodyPr/>
              <a:lstStyle/>
              <a:p>
                <a:endParaRPr lang="en-IN"/>
              </a:p>
            </p:txBody>
          </p:sp>
        </p:grpSp>
        <p:sp>
          <p:nvSpPr>
            <p:cNvPr id="128023" name="Line 23"/>
            <p:cNvSpPr>
              <a:spLocks noChangeShapeType="1"/>
            </p:cNvSpPr>
            <p:nvPr/>
          </p:nvSpPr>
          <p:spPr bwMode="auto">
            <a:xfrm flipV="1">
              <a:off x="2559" y="1240"/>
              <a:ext cx="1" cy="106"/>
            </a:xfrm>
            <a:prstGeom prst="line">
              <a:avLst/>
            </a:prstGeom>
            <a:noFill/>
            <a:ln w="38100">
              <a:solidFill>
                <a:srgbClr val="242729"/>
              </a:solidFill>
              <a:round/>
              <a:headEnd/>
              <a:tailEnd/>
            </a:ln>
          </p:spPr>
          <p:txBody>
            <a:bodyPr/>
            <a:lstStyle/>
            <a:p>
              <a:endParaRPr lang="en-IN"/>
            </a:p>
          </p:txBody>
        </p:sp>
        <p:sp>
          <p:nvSpPr>
            <p:cNvPr id="128024" name="Freeform 24"/>
            <p:cNvSpPr>
              <a:spLocks/>
            </p:cNvSpPr>
            <p:nvPr/>
          </p:nvSpPr>
          <p:spPr bwMode="auto">
            <a:xfrm>
              <a:off x="2544" y="1240"/>
              <a:ext cx="29" cy="51"/>
            </a:xfrm>
            <a:custGeom>
              <a:avLst/>
              <a:gdLst/>
              <a:ahLst/>
              <a:cxnLst>
                <a:cxn ang="0">
                  <a:pos x="145" y="254"/>
                </a:cxn>
                <a:cxn ang="0">
                  <a:pos x="0" y="254"/>
                </a:cxn>
                <a:cxn ang="0">
                  <a:pos x="73" y="0"/>
                </a:cxn>
                <a:cxn ang="0">
                  <a:pos x="145" y="254"/>
                </a:cxn>
              </a:cxnLst>
              <a:rect l="0" t="0" r="r" b="b"/>
              <a:pathLst>
                <a:path w="145" h="254">
                  <a:moveTo>
                    <a:pt x="145" y="254"/>
                  </a:moveTo>
                  <a:lnTo>
                    <a:pt x="0" y="254"/>
                  </a:lnTo>
                  <a:lnTo>
                    <a:pt x="73" y="0"/>
                  </a:lnTo>
                  <a:lnTo>
                    <a:pt x="145" y="254"/>
                  </a:lnTo>
                  <a:close/>
                </a:path>
              </a:pathLst>
            </a:custGeom>
            <a:solidFill>
              <a:srgbClr val="131516"/>
            </a:solidFill>
            <a:ln w="38100" cmpd="sng">
              <a:solidFill>
                <a:srgbClr val="000000"/>
              </a:solidFill>
              <a:round/>
              <a:headEnd/>
              <a:tailEnd/>
            </a:ln>
          </p:spPr>
          <p:txBody>
            <a:bodyPr/>
            <a:lstStyle/>
            <a:p>
              <a:endParaRPr lang="en-IN"/>
            </a:p>
          </p:txBody>
        </p:sp>
        <p:sp>
          <p:nvSpPr>
            <p:cNvPr id="128025" name="Freeform 25"/>
            <p:cNvSpPr>
              <a:spLocks/>
            </p:cNvSpPr>
            <p:nvPr/>
          </p:nvSpPr>
          <p:spPr bwMode="auto">
            <a:xfrm>
              <a:off x="2544" y="1240"/>
              <a:ext cx="29" cy="51"/>
            </a:xfrm>
            <a:custGeom>
              <a:avLst/>
              <a:gdLst/>
              <a:ahLst/>
              <a:cxnLst>
                <a:cxn ang="0">
                  <a:pos x="145" y="254"/>
                </a:cxn>
                <a:cxn ang="0">
                  <a:pos x="0" y="254"/>
                </a:cxn>
                <a:cxn ang="0">
                  <a:pos x="73" y="0"/>
                </a:cxn>
                <a:cxn ang="0">
                  <a:pos x="145" y="254"/>
                </a:cxn>
              </a:cxnLst>
              <a:rect l="0" t="0" r="r" b="b"/>
              <a:pathLst>
                <a:path w="145" h="254">
                  <a:moveTo>
                    <a:pt x="145" y="254"/>
                  </a:moveTo>
                  <a:lnTo>
                    <a:pt x="0" y="254"/>
                  </a:lnTo>
                  <a:lnTo>
                    <a:pt x="73" y="0"/>
                  </a:lnTo>
                  <a:lnTo>
                    <a:pt x="145" y="254"/>
                  </a:lnTo>
                </a:path>
              </a:pathLst>
            </a:custGeom>
            <a:noFill/>
            <a:ln w="38100" cmpd="sng">
              <a:solidFill>
                <a:srgbClr val="242729"/>
              </a:solidFill>
              <a:prstDash val="solid"/>
              <a:round/>
              <a:headEnd/>
              <a:tailEnd/>
            </a:ln>
          </p:spPr>
          <p:txBody>
            <a:bodyPr/>
            <a:lstStyle/>
            <a:p>
              <a:endParaRPr lang="en-IN"/>
            </a:p>
          </p:txBody>
        </p:sp>
        <p:sp>
          <p:nvSpPr>
            <p:cNvPr id="128026" name="Freeform 26"/>
            <p:cNvSpPr>
              <a:spLocks/>
            </p:cNvSpPr>
            <p:nvPr/>
          </p:nvSpPr>
          <p:spPr bwMode="auto">
            <a:xfrm>
              <a:off x="969" y="3017"/>
              <a:ext cx="715" cy="152"/>
            </a:xfrm>
            <a:custGeom>
              <a:avLst/>
              <a:gdLst/>
              <a:ahLst/>
              <a:cxnLst>
                <a:cxn ang="0">
                  <a:pos x="3571" y="761"/>
                </a:cxn>
                <a:cxn ang="0">
                  <a:pos x="3192" y="438"/>
                </a:cxn>
                <a:cxn ang="0">
                  <a:pos x="2756" y="198"/>
                </a:cxn>
                <a:cxn ang="0">
                  <a:pos x="2280" y="51"/>
                </a:cxn>
                <a:cxn ang="0">
                  <a:pos x="1785" y="0"/>
                </a:cxn>
                <a:cxn ang="0">
                  <a:pos x="1290" y="51"/>
                </a:cxn>
                <a:cxn ang="0">
                  <a:pos x="815" y="198"/>
                </a:cxn>
                <a:cxn ang="0">
                  <a:pos x="378" y="438"/>
                </a:cxn>
                <a:cxn ang="0">
                  <a:pos x="0" y="761"/>
                </a:cxn>
              </a:cxnLst>
              <a:rect l="0" t="0" r="r" b="b"/>
              <a:pathLst>
                <a:path w="3571" h="761">
                  <a:moveTo>
                    <a:pt x="3571" y="761"/>
                  </a:moveTo>
                  <a:lnTo>
                    <a:pt x="3192" y="438"/>
                  </a:lnTo>
                  <a:lnTo>
                    <a:pt x="2756" y="198"/>
                  </a:lnTo>
                  <a:lnTo>
                    <a:pt x="2280" y="51"/>
                  </a:lnTo>
                  <a:lnTo>
                    <a:pt x="1785" y="0"/>
                  </a:lnTo>
                  <a:lnTo>
                    <a:pt x="1290" y="51"/>
                  </a:lnTo>
                  <a:lnTo>
                    <a:pt x="815" y="198"/>
                  </a:lnTo>
                  <a:lnTo>
                    <a:pt x="378" y="438"/>
                  </a:lnTo>
                  <a:lnTo>
                    <a:pt x="0" y="761"/>
                  </a:lnTo>
                </a:path>
              </a:pathLst>
            </a:custGeom>
            <a:noFill/>
            <a:ln w="38100" cmpd="sng">
              <a:solidFill>
                <a:srgbClr val="242729"/>
              </a:solidFill>
              <a:prstDash val="solid"/>
              <a:round/>
              <a:headEnd/>
              <a:tailEnd/>
            </a:ln>
          </p:spPr>
          <p:txBody>
            <a:bodyPr/>
            <a:lstStyle/>
            <a:p>
              <a:endParaRPr lang="en-IN"/>
            </a:p>
          </p:txBody>
        </p:sp>
        <p:sp>
          <p:nvSpPr>
            <p:cNvPr id="128027" name="Freeform 27"/>
            <p:cNvSpPr>
              <a:spLocks/>
            </p:cNvSpPr>
            <p:nvPr/>
          </p:nvSpPr>
          <p:spPr bwMode="auto">
            <a:xfrm>
              <a:off x="969" y="3134"/>
              <a:ext cx="715" cy="35"/>
            </a:xfrm>
            <a:custGeom>
              <a:avLst/>
              <a:gdLst/>
              <a:ahLst/>
              <a:cxnLst>
                <a:cxn ang="0">
                  <a:pos x="3571" y="175"/>
                </a:cxn>
                <a:cxn ang="0">
                  <a:pos x="2682" y="44"/>
                </a:cxn>
                <a:cxn ang="0">
                  <a:pos x="1785" y="0"/>
                </a:cxn>
                <a:cxn ang="0">
                  <a:pos x="888" y="44"/>
                </a:cxn>
                <a:cxn ang="0">
                  <a:pos x="0" y="175"/>
                </a:cxn>
              </a:cxnLst>
              <a:rect l="0" t="0" r="r" b="b"/>
              <a:pathLst>
                <a:path w="3571" h="175">
                  <a:moveTo>
                    <a:pt x="3571" y="175"/>
                  </a:moveTo>
                  <a:lnTo>
                    <a:pt x="2682" y="44"/>
                  </a:lnTo>
                  <a:lnTo>
                    <a:pt x="1785" y="0"/>
                  </a:lnTo>
                  <a:lnTo>
                    <a:pt x="888" y="44"/>
                  </a:lnTo>
                  <a:lnTo>
                    <a:pt x="0" y="175"/>
                  </a:lnTo>
                </a:path>
              </a:pathLst>
            </a:custGeom>
            <a:noFill/>
            <a:ln w="38100" cmpd="sng">
              <a:solidFill>
                <a:srgbClr val="242729"/>
              </a:solidFill>
              <a:prstDash val="solid"/>
              <a:round/>
              <a:headEnd/>
              <a:tailEnd/>
            </a:ln>
          </p:spPr>
          <p:txBody>
            <a:bodyPr/>
            <a:lstStyle/>
            <a:p>
              <a:endParaRPr lang="en-IN"/>
            </a:p>
          </p:txBody>
        </p:sp>
        <p:sp>
          <p:nvSpPr>
            <p:cNvPr id="128028" name="Freeform 28"/>
            <p:cNvSpPr>
              <a:spLocks/>
            </p:cNvSpPr>
            <p:nvPr/>
          </p:nvSpPr>
          <p:spPr bwMode="auto">
            <a:xfrm>
              <a:off x="969" y="2736"/>
              <a:ext cx="715" cy="152"/>
            </a:xfrm>
            <a:custGeom>
              <a:avLst/>
              <a:gdLst/>
              <a:ahLst/>
              <a:cxnLst>
                <a:cxn ang="0">
                  <a:pos x="3571" y="761"/>
                </a:cxn>
                <a:cxn ang="0">
                  <a:pos x="3192" y="439"/>
                </a:cxn>
                <a:cxn ang="0">
                  <a:pos x="2756" y="198"/>
                </a:cxn>
                <a:cxn ang="0">
                  <a:pos x="2280" y="51"/>
                </a:cxn>
                <a:cxn ang="0">
                  <a:pos x="1785" y="0"/>
                </a:cxn>
                <a:cxn ang="0">
                  <a:pos x="1290" y="51"/>
                </a:cxn>
                <a:cxn ang="0">
                  <a:pos x="815" y="198"/>
                </a:cxn>
                <a:cxn ang="0">
                  <a:pos x="378" y="439"/>
                </a:cxn>
                <a:cxn ang="0">
                  <a:pos x="0" y="761"/>
                </a:cxn>
              </a:cxnLst>
              <a:rect l="0" t="0" r="r" b="b"/>
              <a:pathLst>
                <a:path w="3571" h="761">
                  <a:moveTo>
                    <a:pt x="3571" y="761"/>
                  </a:moveTo>
                  <a:lnTo>
                    <a:pt x="3192" y="439"/>
                  </a:lnTo>
                  <a:lnTo>
                    <a:pt x="2756" y="198"/>
                  </a:lnTo>
                  <a:lnTo>
                    <a:pt x="2280" y="51"/>
                  </a:lnTo>
                  <a:lnTo>
                    <a:pt x="1785" y="0"/>
                  </a:lnTo>
                  <a:lnTo>
                    <a:pt x="1290" y="51"/>
                  </a:lnTo>
                  <a:lnTo>
                    <a:pt x="815" y="198"/>
                  </a:lnTo>
                  <a:lnTo>
                    <a:pt x="378" y="439"/>
                  </a:lnTo>
                  <a:lnTo>
                    <a:pt x="0" y="761"/>
                  </a:lnTo>
                </a:path>
              </a:pathLst>
            </a:custGeom>
            <a:noFill/>
            <a:ln w="38100" cmpd="sng">
              <a:solidFill>
                <a:srgbClr val="242729"/>
              </a:solidFill>
              <a:prstDash val="solid"/>
              <a:round/>
              <a:headEnd/>
              <a:tailEnd/>
            </a:ln>
          </p:spPr>
          <p:txBody>
            <a:bodyPr/>
            <a:lstStyle/>
            <a:p>
              <a:endParaRPr lang="en-IN"/>
            </a:p>
          </p:txBody>
        </p:sp>
        <p:sp>
          <p:nvSpPr>
            <p:cNvPr id="128029" name="Freeform 29"/>
            <p:cNvSpPr>
              <a:spLocks/>
            </p:cNvSpPr>
            <p:nvPr/>
          </p:nvSpPr>
          <p:spPr bwMode="auto">
            <a:xfrm>
              <a:off x="969" y="2853"/>
              <a:ext cx="715" cy="35"/>
            </a:xfrm>
            <a:custGeom>
              <a:avLst/>
              <a:gdLst/>
              <a:ahLst/>
              <a:cxnLst>
                <a:cxn ang="0">
                  <a:pos x="3571" y="175"/>
                </a:cxn>
                <a:cxn ang="0">
                  <a:pos x="2682" y="44"/>
                </a:cxn>
                <a:cxn ang="0">
                  <a:pos x="1785" y="0"/>
                </a:cxn>
                <a:cxn ang="0">
                  <a:pos x="888" y="44"/>
                </a:cxn>
                <a:cxn ang="0">
                  <a:pos x="0" y="175"/>
                </a:cxn>
              </a:cxnLst>
              <a:rect l="0" t="0" r="r" b="b"/>
              <a:pathLst>
                <a:path w="3571" h="175">
                  <a:moveTo>
                    <a:pt x="3571" y="175"/>
                  </a:moveTo>
                  <a:lnTo>
                    <a:pt x="2682" y="44"/>
                  </a:lnTo>
                  <a:lnTo>
                    <a:pt x="1785" y="0"/>
                  </a:lnTo>
                  <a:lnTo>
                    <a:pt x="888" y="44"/>
                  </a:lnTo>
                  <a:lnTo>
                    <a:pt x="0" y="175"/>
                  </a:lnTo>
                </a:path>
              </a:pathLst>
            </a:custGeom>
            <a:noFill/>
            <a:ln w="38100" cmpd="sng">
              <a:solidFill>
                <a:srgbClr val="242729"/>
              </a:solidFill>
              <a:prstDash val="solid"/>
              <a:round/>
              <a:headEnd/>
              <a:tailEnd/>
            </a:ln>
          </p:spPr>
          <p:txBody>
            <a:bodyPr/>
            <a:lstStyle/>
            <a:p>
              <a:endParaRPr lang="en-IN"/>
            </a:p>
          </p:txBody>
        </p:sp>
        <p:sp>
          <p:nvSpPr>
            <p:cNvPr id="128030" name="Freeform 30"/>
            <p:cNvSpPr>
              <a:spLocks/>
            </p:cNvSpPr>
            <p:nvPr/>
          </p:nvSpPr>
          <p:spPr bwMode="auto">
            <a:xfrm>
              <a:off x="969" y="2443"/>
              <a:ext cx="715" cy="152"/>
            </a:xfrm>
            <a:custGeom>
              <a:avLst/>
              <a:gdLst/>
              <a:ahLst/>
              <a:cxnLst>
                <a:cxn ang="0">
                  <a:pos x="3571" y="761"/>
                </a:cxn>
                <a:cxn ang="0">
                  <a:pos x="3192" y="439"/>
                </a:cxn>
                <a:cxn ang="0">
                  <a:pos x="2756" y="198"/>
                </a:cxn>
                <a:cxn ang="0">
                  <a:pos x="2280" y="51"/>
                </a:cxn>
                <a:cxn ang="0">
                  <a:pos x="1785" y="0"/>
                </a:cxn>
                <a:cxn ang="0">
                  <a:pos x="1290" y="51"/>
                </a:cxn>
                <a:cxn ang="0">
                  <a:pos x="815" y="198"/>
                </a:cxn>
                <a:cxn ang="0">
                  <a:pos x="378" y="439"/>
                </a:cxn>
                <a:cxn ang="0">
                  <a:pos x="0" y="761"/>
                </a:cxn>
              </a:cxnLst>
              <a:rect l="0" t="0" r="r" b="b"/>
              <a:pathLst>
                <a:path w="3571" h="761">
                  <a:moveTo>
                    <a:pt x="3571" y="761"/>
                  </a:moveTo>
                  <a:lnTo>
                    <a:pt x="3192" y="439"/>
                  </a:lnTo>
                  <a:lnTo>
                    <a:pt x="2756" y="198"/>
                  </a:lnTo>
                  <a:lnTo>
                    <a:pt x="2280" y="51"/>
                  </a:lnTo>
                  <a:lnTo>
                    <a:pt x="1785" y="0"/>
                  </a:lnTo>
                  <a:lnTo>
                    <a:pt x="1290" y="51"/>
                  </a:lnTo>
                  <a:lnTo>
                    <a:pt x="815" y="198"/>
                  </a:lnTo>
                  <a:lnTo>
                    <a:pt x="378" y="439"/>
                  </a:lnTo>
                  <a:lnTo>
                    <a:pt x="0" y="761"/>
                  </a:lnTo>
                </a:path>
              </a:pathLst>
            </a:custGeom>
            <a:noFill/>
            <a:ln w="38100" cmpd="sng">
              <a:solidFill>
                <a:srgbClr val="242729"/>
              </a:solidFill>
              <a:prstDash val="solid"/>
              <a:round/>
              <a:headEnd/>
              <a:tailEnd/>
            </a:ln>
          </p:spPr>
          <p:txBody>
            <a:bodyPr/>
            <a:lstStyle/>
            <a:p>
              <a:endParaRPr lang="en-IN"/>
            </a:p>
          </p:txBody>
        </p:sp>
        <p:sp>
          <p:nvSpPr>
            <p:cNvPr id="128031" name="Freeform 31"/>
            <p:cNvSpPr>
              <a:spLocks/>
            </p:cNvSpPr>
            <p:nvPr/>
          </p:nvSpPr>
          <p:spPr bwMode="auto">
            <a:xfrm>
              <a:off x="969" y="2561"/>
              <a:ext cx="715" cy="34"/>
            </a:xfrm>
            <a:custGeom>
              <a:avLst/>
              <a:gdLst/>
              <a:ahLst/>
              <a:cxnLst>
                <a:cxn ang="0">
                  <a:pos x="3571" y="174"/>
                </a:cxn>
                <a:cxn ang="0">
                  <a:pos x="2682" y="43"/>
                </a:cxn>
                <a:cxn ang="0">
                  <a:pos x="1785" y="0"/>
                </a:cxn>
                <a:cxn ang="0">
                  <a:pos x="888" y="43"/>
                </a:cxn>
                <a:cxn ang="0">
                  <a:pos x="0" y="174"/>
                </a:cxn>
              </a:cxnLst>
              <a:rect l="0" t="0" r="r" b="b"/>
              <a:pathLst>
                <a:path w="3571" h="174">
                  <a:moveTo>
                    <a:pt x="3571" y="174"/>
                  </a:moveTo>
                  <a:lnTo>
                    <a:pt x="2682" y="43"/>
                  </a:lnTo>
                  <a:lnTo>
                    <a:pt x="1785" y="0"/>
                  </a:lnTo>
                  <a:lnTo>
                    <a:pt x="888" y="43"/>
                  </a:lnTo>
                  <a:lnTo>
                    <a:pt x="0" y="174"/>
                  </a:lnTo>
                </a:path>
              </a:pathLst>
            </a:custGeom>
            <a:noFill/>
            <a:ln w="38100" cmpd="sng">
              <a:solidFill>
                <a:srgbClr val="242729"/>
              </a:solidFill>
              <a:prstDash val="solid"/>
              <a:round/>
              <a:headEnd/>
              <a:tailEnd/>
            </a:ln>
          </p:spPr>
          <p:txBody>
            <a:bodyPr/>
            <a:lstStyle/>
            <a:p>
              <a:endParaRPr lang="en-IN"/>
            </a:p>
          </p:txBody>
        </p:sp>
        <p:sp>
          <p:nvSpPr>
            <p:cNvPr id="128032" name="Freeform 32"/>
            <p:cNvSpPr>
              <a:spLocks/>
            </p:cNvSpPr>
            <p:nvPr/>
          </p:nvSpPr>
          <p:spPr bwMode="auto">
            <a:xfrm>
              <a:off x="969" y="2139"/>
              <a:ext cx="715" cy="152"/>
            </a:xfrm>
            <a:custGeom>
              <a:avLst/>
              <a:gdLst/>
              <a:ahLst/>
              <a:cxnLst>
                <a:cxn ang="0">
                  <a:pos x="3571" y="761"/>
                </a:cxn>
                <a:cxn ang="0">
                  <a:pos x="3192" y="438"/>
                </a:cxn>
                <a:cxn ang="0">
                  <a:pos x="2756" y="198"/>
                </a:cxn>
                <a:cxn ang="0">
                  <a:pos x="2280" y="51"/>
                </a:cxn>
                <a:cxn ang="0">
                  <a:pos x="1785" y="0"/>
                </a:cxn>
                <a:cxn ang="0">
                  <a:pos x="1290" y="51"/>
                </a:cxn>
                <a:cxn ang="0">
                  <a:pos x="815" y="198"/>
                </a:cxn>
                <a:cxn ang="0">
                  <a:pos x="378" y="438"/>
                </a:cxn>
                <a:cxn ang="0">
                  <a:pos x="0" y="761"/>
                </a:cxn>
              </a:cxnLst>
              <a:rect l="0" t="0" r="r" b="b"/>
              <a:pathLst>
                <a:path w="3571" h="761">
                  <a:moveTo>
                    <a:pt x="3571" y="761"/>
                  </a:moveTo>
                  <a:lnTo>
                    <a:pt x="3192" y="438"/>
                  </a:lnTo>
                  <a:lnTo>
                    <a:pt x="2756" y="198"/>
                  </a:lnTo>
                  <a:lnTo>
                    <a:pt x="2280" y="51"/>
                  </a:lnTo>
                  <a:lnTo>
                    <a:pt x="1785" y="0"/>
                  </a:lnTo>
                  <a:lnTo>
                    <a:pt x="1290" y="51"/>
                  </a:lnTo>
                  <a:lnTo>
                    <a:pt x="815" y="198"/>
                  </a:lnTo>
                  <a:lnTo>
                    <a:pt x="378" y="438"/>
                  </a:lnTo>
                  <a:lnTo>
                    <a:pt x="0" y="761"/>
                  </a:lnTo>
                </a:path>
              </a:pathLst>
            </a:custGeom>
            <a:noFill/>
            <a:ln w="38100" cmpd="sng">
              <a:solidFill>
                <a:srgbClr val="242729"/>
              </a:solidFill>
              <a:prstDash val="solid"/>
              <a:round/>
              <a:headEnd/>
              <a:tailEnd/>
            </a:ln>
          </p:spPr>
          <p:txBody>
            <a:bodyPr/>
            <a:lstStyle/>
            <a:p>
              <a:endParaRPr lang="en-IN"/>
            </a:p>
          </p:txBody>
        </p:sp>
        <p:sp>
          <p:nvSpPr>
            <p:cNvPr id="128033" name="Freeform 33"/>
            <p:cNvSpPr>
              <a:spLocks/>
            </p:cNvSpPr>
            <p:nvPr/>
          </p:nvSpPr>
          <p:spPr bwMode="auto">
            <a:xfrm>
              <a:off x="969" y="2256"/>
              <a:ext cx="715" cy="35"/>
            </a:xfrm>
            <a:custGeom>
              <a:avLst/>
              <a:gdLst/>
              <a:ahLst/>
              <a:cxnLst>
                <a:cxn ang="0">
                  <a:pos x="3571" y="176"/>
                </a:cxn>
                <a:cxn ang="0">
                  <a:pos x="2682" y="45"/>
                </a:cxn>
                <a:cxn ang="0">
                  <a:pos x="1785" y="0"/>
                </a:cxn>
                <a:cxn ang="0">
                  <a:pos x="888" y="45"/>
                </a:cxn>
                <a:cxn ang="0">
                  <a:pos x="0" y="176"/>
                </a:cxn>
              </a:cxnLst>
              <a:rect l="0" t="0" r="r" b="b"/>
              <a:pathLst>
                <a:path w="3571" h="176">
                  <a:moveTo>
                    <a:pt x="3571" y="176"/>
                  </a:moveTo>
                  <a:lnTo>
                    <a:pt x="2682" y="45"/>
                  </a:lnTo>
                  <a:lnTo>
                    <a:pt x="1785" y="0"/>
                  </a:lnTo>
                  <a:lnTo>
                    <a:pt x="888" y="45"/>
                  </a:lnTo>
                  <a:lnTo>
                    <a:pt x="0" y="176"/>
                  </a:lnTo>
                </a:path>
              </a:pathLst>
            </a:custGeom>
            <a:noFill/>
            <a:ln w="38100" cmpd="sng">
              <a:solidFill>
                <a:srgbClr val="242729"/>
              </a:solidFill>
              <a:prstDash val="solid"/>
              <a:round/>
              <a:headEnd/>
              <a:tailEnd/>
            </a:ln>
          </p:spPr>
          <p:txBody>
            <a:bodyPr/>
            <a:lstStyle/>
            <a:p>
              <a:endParaRPr lang="en-IN"/>
            </a:p>
          </p:txBody>
        </p:sp>
        <p:sp>
          <p:nvSpPr>
            <p:cNvPr id="128034" name="Freeform 34"/>
            <p:cNvSpPr>
              <a:spLocks/>
            </p:cNvSpPr>
            <p:nvPr/>
          </p:nvSpPr>
          <p:spPr bwMode="auto">
            <a:xfrm>
              <a:off x="969" y="1811"/>
              <a:ext cx="715" cy="152"/>
            </a:xfrm>
            <a:custGeom>
              <a:avLst/>
              <a:gdLst/>
              <a:ahLst/>
              <a:cxnLst>
                <a:cxn ang="0">
                  <a:pos x="3571" y="763"/>
                </a:cxn>
                <a:cxn ang="0">
                  <a:pos x="3192" y="440"/>
                </a:cxn>
                <a:cxn ang="0">
                  <a:pos x="2756" y="199"/>
                </a:cxn>
                <a:cxn ang="0">
                  <a:pos x="2280" y="51"/>
                </a:cxn>
                <a:cxn ang="0">
                  <a:pos x="1785" y="0"/>
                </a:cxn>
                <a:cxn ang="0">
                  <a:pos x="1290" y="51"/>
                </a:cxn>
                <a:cxn ang="0">
                  <a:pos x="815" y="199"/>
                </a:cxn>
                <a:cxn ang="0">
                  <a:pos x="378" y="440"/>
                </a:cxn>
                <a:cxn ang="0">
                  <a:pos x="0" y="763"/>
                </a:cxn>
              </a:cxnLst>
              <a:rect l="0" t="0" r="r" b="b"/>
              <a:pathLst>
                <a:path w="3571" h="763">
                  <a:moveTo>
                    <a:pt x="3571" y="763"/>
                  </a:moveTo>
                  <a:lnTo>
                    <a:pt x="3192" y="440"/>
                  </a:lnTo>
                  <a:lnTo>
                    <a:pt x="2756" y="199"/>
                  </a:lnTo>
                  <a:lnTo>
                    <a:pt x="2280" y="51"/>
                  </a:lnTo>
                  <a:lnTo>
                    <a:pt x="1785" y="0"/>
                  </a:lnTo>
                  <a:lnTo>
                    <a:pt x="1290" y="51"/>
                  </a:lnTo>
                  <a:lnTo>
                    <a:pt x="815" y="199"/>
                  </a:lnTo>
                  <a:lnTo>
                    <a:pt x="378" y="440"/>
                  </a:lnTo>
                  <a:lnTo>
                    <a:pt x="0" y="763"/>
                  </a:lnTo>
                </a:path>
              </a:pathLst>
            </a:custGeom>
            <a:noFill/>
            <a:ln w="38100" cmpd="sng">
              <a:solidFill>
                <a:srgbClr val="242729"/>
              </a:solidFill>
              <a:prstDash val="solid"/>
              <a:round/>
              <a:headEnd/>
              <a:tailEnd/>
            </a:ln>
          </p:spPr>
          <p:txBody>
            <a:bodyPr/>
            <a:lstStyle/>
            <a:p>
              <a:endParaRPr lang="en-IN"/>
            </a:p>
          </p:txBody>
        </p:sp>
        <p:sp>
          <p:nvSpPr>
            <p:cNvPr id="128035" name="Freeform 35"/>
            <p:cNvSpPr>
              <a:spLocks/>
            </p:cNvSpPr>
            <p:nvPr/>
          </p:nvSpPr>
          <p:spPr bwMode="auto">
            <a:xfrm>
              <a:off x="969" y="1928"/>
              <a:ext cx="715" cy="35"/>
            </a:xfrm>
            <a:custGeom>
              <a:avLst/>
              <a:gdLst/>
              <a:ahLst/>
              <a:cxnLst>
                <a:cxn ang="0">
                  <a:pos x="3571" y="177"/>
                </a:cxn>
                <a:cxn ang="0">
                  <a:pos x="2682" y="44"/>
                </a:cxn>
                <a:cxn ang="0">
                  <a:pos x="1785" y="0"/>
                </a:cxn>
                <a:cxn ang="0">
                  <a:pos x="888" y="44"/>
                </a:cxn>
                <a:cxn ang="0">
                  <a:pos x="0" y="177"/>
                </a:cxn>
              </a:cxnLst>
              <a:rect l="0" t="0" r="r" b="b"/>
              <a:pathLst>
                <a:path w="3571" h="177">
                  <a:moveTo>
                    <a:pt x="3571" y="177"/>
                  </a:moveTo>
                  <a:lnTo>
                    <a:pt x="2682" y="44"/>
                  </a:lnTo>
                  <a:lnTo>
                    <a:pt x="1785" y="0"/>
                  </a:lnTo>
                  <a:lnTo>
                    <a:pt x="888" y="44"/>
                  </a:lnTo>
                  <a:lnTo>
                    <a:pt x="0" y="177"/>
                  </a:lnTo>
                </a:path>
              </a:pathLst>
            </a:custGeom>
            <a:noFill/>
            <a:ln w="38100" cmpd="sng">
              <a:solidFill>
                <a:srgbClr val="242729"/>
              </a:solidFill>
              <a:prstDash val="solid"/>
              <a:round/>
              <a:headEnd/>
              <a:tailEnd/>
            </a:ln>
          </p:spPr>
          <p:txBody>
            <a:bodyPr/>
            <a:lstStyle/>
            <a:p>
              <a:endParaRPr lang="en-IN"/>
            </a:p>
          </p:txBody>
        </p:sp>
        <p:sp>
          <p:nvSpPr>
            <p:cNvPr id="128036" name="Freeform 36"/>
            <p:cNvSpPr>
              <a:spLocks/>
            </p:cNvSpPr>
            <p:nvPr/>
          </p:nvSpPr>
          <p:spPr bwMode="auto">
            <a:xfrm>
              <a:off x="969" y="1530"/>
              <a:ext cx="715" cy="152"/>
            </a:xfrm>
            <a:custGeom>
              <a:avLst/>
              <a:gdLst/>
              <a:ahLst/>
              <a:cxnLst>
                <a:cxn ang="0">
                  <a:pos x="3571" y="762"/>
                </a:cxn>
                <a:cxn ang="0">
                  <a:pos x="3192" y="439"/>
                </a:cxn>
                <a:cxn ang="0">
                  <a:pos x="2756" y="198"/>
                </a:cxn>
                <a:cxn ang="0">
                  <a:pos x="2280" y="49"/>
                </a:cxn>
                <a:cxn ang="0">
                  <a:pos x="1785" y="0"/>
                </a:cxn>
                <a:cxn ang="0">
                  <a:pos x="1290" y="49"/>
                </a:cxn>
                <a:cxn ang="0">
                  <a:pos x="815" y="198"/>
                </a:cxn>
                <a:cxn ang="0">
                  <a:pos x="378" y="439"/>
                </a:cxn>
                <a:cxn ang="0">
                  <a:pos x="0" y="762"/>
                </a:cxn>
              </a:cxnLst>
              <a:rect l="0" t="0" r="r" b="b"/>
              <a:pathLst>
                <a:path w="3571" h="762">
                  <a:moveTo>
                    <a:pt x="3571" y="762"/>
                  </a:moveTo>
                  <a:lnTo>
                    <a:pt x="3192" y="439"/>
                  </a:lnTo>
                  <a:lnTo>
                    <a:pt x="2756" y="198"/>
                  </a:lnTo>
                  <a:lnTo>
                    <a:pt x="2280" y="49"/>
                  </a:lnTo>
                  <a:lnTo>
                    <a:pt x="1785" y="0"/>
                  </a:lnTo>
                  <a:lnTo>
                    <a:pt x="1290" y="49"/>
                  </a:lnTo>
                  <a:lnTo>
                    <a:pt x="815" y="198"/>
                  </a:lnTo>
                  <a:lnTo>
                    <a:pt x="378" y="439"/>
                  </a:lnTo>
                  <a:lnTo>
                    <a:pt x="0" y="762"/>
                  </a:lnTo>
                </a:path>
              </a:pathLst>
            </a:custGeom>
            <a:noFill/>
            <a:ln w="38100" cmpd="sng">
              <a:solidFill>
                <a:srgbClr val="242729"/>
              </a:solidFill>
              <a:prstDash val="solid"/>
              <a:round/>
              <a:headEnd/>
              <a:tailEnd/>
            </a:ln>
          </p:spPr>
          <p:txBody>
            <a:bodyPr/>
            <a:lstStyle/>
            <a:p>
              <a:endParaRPr lang="en-IN"/>
            </a:p>
          </p:txBody>
        </p:sp>
        <p:sp>
          <p:nvSpPr>
            <p:cNvPr id="128037" name="Freeform 37"/>
            <p:cNvSpPr>
              <a:spLocks/>
            </p:cNvSpPr>
            <p:nvPr/>
          </p:nvSpPr>
          <p:spPr bwMode="auto">
            <a:xfrm>
              <a:off x="969" y="1647"/>
              <a:ext cx="715" cy="35"/>
            </a:xfrm>
            <a:custGeom>
              <a:avLst/>
              <a:gdLst/>
              <a:ahLst/>
              <a:cxnLst>
                <a:cxn ang="0">
                  <a:pos x="3571" y="177"/>
                </a:cxn>
                <a:cxn ang="0">
                  <a:pos x="2682" y="44"/>
                </a:cxn>
                <a:cxn ang="0">
                  <a:pos x="1785" y="0"/>
                </a:cxn>
                <a:cxn ang="0">
                  <a:pos x="888" y="44"/>
                </a:cxn>
                <a:cxn ang="0">
                  <a:pos x="0" y="177"/>
                </a:cxn>
              </a:cxnLst>
              <a:rect l="0" t="0" r="r" b="b"/>
              <a:pathLst>
                <a:path w="3571" h="177">
                  <a:moveTo>
                    <a:pt x="3571" y="177"/>
                  </a:moveTo>
                  <a:lnTo>
                    <a:pt x="2682" y="44"/>
                  </a:lnTo>
                  <a:lnTo>
                    <a:pt x="1785" y="0"/>
                  </a:lnTo>
                  <a:lnTo>
                    <a:pt x="888" y="44"/>
                  </a:lnTo>
                  <a:lnTo>
                    <a:pt x="0" y="177"/>
                  </a:lnTo>
                </a:path>
              </a:pathLst>
            </a:custGeom>
            <a:noFill/>
            <a:ln w="38100" cmpd="sng">
              <a:solidFill>
                <a:srgbClr val="242729"/>
              </a:solidFill>
              <a:prstDash val="solid"/>
              <a:round/>
              <a:headEnd/>
              <a:tailEnd/>
            </a:ln>
          </p:spPr>
          <p:txBody>
            <a:bodyPr/>
            <a:lstStyle/>
            <a:p>
              <a:endParaRPr lang="en-IN"/>
            </a:p>
          </p:txBody>
        </p:sp>
        <p:sp>
          <p:nvSpPr>
            <p:cNvPr id="128038" name="Freeform 38"/>
            <p:cNvSpPr>
              <a:spLocks/>
            </p:cNvSpPr>
            <p:nvPr/>
          </p:nvSpPr>
          <p:spPr bwMode="auto">
            <a:xfrm>
              <a:off x="969" y="1237"/>
              <a:ext cx="715" cy="153"/>
            </a:xfrm>
            <a:custGeom>
              <a:avLst/>
              <a:gdLst/>
              <a:ahLst/>
              <a:cxnLst>
                <a:cxn ang="0">
                  <a:pos x="3571" y="762"/>
                </a:cxn>
                <a:cxn ang="0">
                  <a:pos x="3192" y="439"/>
                </a:cxn>
                <a:cxn ang="0">
                  <a:pos x="2756" y="198"/>
                </a:cxn>
                <a:cxn ang="0">
                  <a:pos x="2280" y="50"/>
                </a:cxn>
                <a:cxn ang="0">
                  <a:pos x="1785" y="0"/>
                </a:cxn>
                <a:cxn ang="0">
                  <a:pos x="1290" y="50"/>
                </a:cxn>
                <a:cxn ang="0">
                  <a:pos x="815" y="198"/>
                </a:cxn>
                <a:cxn ang="0">
                  <a:pos x="378" y="439"/>
                </a:cxn>
                <a:cxn ang="0">
                  <a:pos x="0" y="762"/>
                </a:cxn>
              </a:cxnLst>
              <a:rect l="0" t="0" r="r" b="b"/>
              <a:pathLst>
                <a:path w="3571" h="762">
                  <a:moveTo>
                    <a:pt x="3571" y="762"/>
                  </a:moveTo>
                  <a:lnTo>
                    <a:pt x="3192" y="439"/>
                  </a:lnTo>
                  <a:lnTo>
                    <a:pt x="2756" y="198"/>
                  </a:lnTo>
                  <a:lnTo>
                    <a:pt x="2280" y="50"/>
                  </a:lnTo>
                  <a:lnTo>
                    <a:pt x="1785" y="0"/>
                  </a:lnTo>
                  <a:lnTo>
                    <a:pt x="1290" y="50"/>
                  </a:lnTo>
                  <a:lnTo>
                    <a:pt x="815" y="198"/>
                  </a:lnTo>
                  <a:lnTo>
                    <a:pt x="378" y="439"/>
                  </a:lnTo>
                  <a:lnTo>
                    <a:pt x="0" y="762"/>
                  </a:lnTo>
                </a:path>
              </a:pathLst>
            </a:custGeom>
            <a:noFill/>
            <a:ln w="38100" cmpd="sng">
              <a:solidFill>
                <a:srgbClr val="242729"/>
              </a:solidFill>
              <a:prstDash val="solid"/>
              <a:round/>
              <a:headEnd/>
              <a:tailEnd/>
            </a:ln>
          </p:spPr>
          <p:txBody>
            <a:bodyPr/>
            <a:lstStyle/>
            <a:p>
              <a:endParaRPr lang="en-IN"/>
            </a:p>
          </p:txBody>
        </p:sp>
        <p:sp>
          <p:nvSpPr>
            <p:cNvPr id="128039" name="Freeform 39"/>
            <p:cNvSpPr>
              <a:spLocks/>
            </p:cNvSpPr>
            <p:nvPr/>
          </p:nvSpPr>
          <p:spPr bwMode="auto">
            <a:xfrm>
              <a:off x="969" y="1354"/>
              <a:ext cx="715" cy="36"/>
            </a:xfrm>
            <a:custGeom>
              <a:avLst/>
              <a:gdLst/>
              <a:ahLst/>
              <a:cxnLst>
                <a:cxn ang="0">
                  <a:pos x="3571" y="177"/>
                </a:cxn>
                <a:cxn ang="0">
                  <a:pos x="2682" y="44"/>
                </a:cxn>
                <a:cxn ang="0">
                  <a:pos x="1785" y="0"/>
                </a:cxn>
                <a:cxn ang="0">
                  <a:pos x="888" y="44"/>
                </a:cxn>
                <a:cxn ang="0">
                  <a:pos x="0" y="177"/>
                </a:cxn>
              </a:cxnLst>
              <a:rect l="0" t="0" r="r" b="b"/>
              <a:pathLst>
                <a:path w="3571" h="177">
                  <a:moveTo>
                    <a:pt x="3571" y="177"/>
                  </a:moveTo>
                  <a:lnTo>
                    <a:pt x="2682" y="44"/>
                  </a:lnTo>
                  <a:lnTo>
                    <a:pt x="1785" y="0"/>
                  </a:lnTo>
                  <a:lnTo>
                    <a:pt x="888" y="44"/>
                  </a:lnTo>
                  <a:lnTo>
                    <a:pt x="0" y="177"/>
                  </a:lnTo>
                </a:path>
              </a:pathLst>
            </a:custGeom>
            <a:noFill/>
            <a:ln w="38100" cmpd="sng">
              <a:solidFill>
                <a:srgbClr val="242729"/>
              </a:solidFill>
              <a:prstDash val="solid"/>
              <a:round/>
              <a:headEnd/>
              <a:tailEnd/>
            </a:ln>
          </p:spPr>
          <p:txBody>
            <a:bodyPr/>
            <a:lstStyle/>
            <a:p>
              <a:endParaRPr lang="en-IN"/>
            </a:p>
          </p:txBody>
        </p:sp>
        <p:sp>
          <p:nvSpPr>
            <p:cNvPr id="128040" name="Line 40"/>
            <p:cNvSpPr>
              <a:spLocks noChangeShapeType="1"/>
            </p:cNvSpPr>
            <p:nvPr/>
          </p:nvSpPr>
          <p:spPr bwMode="auto">
            <a:xfrm flipV="1">
              <a:off x="1326" y="1132"/>
              <a:ext cx="1" cy="105"/>
            </a:xfrm>
            <a:prstGeom prst="line">
              <a:avLst/>
            </a:prstGeom>
            <a:noFill/>
            <a:ln w="38100">
              <a:solidFill>
                <a:srgbClr val="242729"/>
              </a:solidFill>
              <a:round/>
              <a:headEnd/>
              <a:tailEnd/>
            </a:ln>
          </p:spPr>
          <p:txBody>
            <a:bodyPr/>
            <a:lstStyle/>
            <a:p>
              <a:endParaRPr lang="en-IN"/>
            </a:p>
          </p:txBody>
        </p:sp>
        <p:sp>
          <p:nvSpPr>
            <p:cNvPr id="128041" name="Freeform 41"/>
            <p:cNvSpPr>
              <a:spLocks/>
            </p:cNvSpPr>
            <p:nvPr/>
          </p:nvSpPr>
          <p:spPr bwMode="auto">
            <a:xfrm>
              <a:off x="1312" y="1132"/>
              <a:ext cx="29" cy="51"/>
            </a:xfrm>
            <a:custGeom>
              <a:avLst/>
              <a:gdLst/>
              <a:ahLst/>
              <a:cxnLst>
                <a:cxn ang="0">
                  <a:pos x="145" y="254"/>
                </a:cxn>
                <a:cxn ang="0">
                  <a:pos x="0" y="254"/>
                </a:cxn>
                <a:cxn ang="0">
                  <a:pos x="73" y="0"/>
                </a:cxn>
                <a:cxn ang="0">
                  <a:pos x="145" y="254"/>
                </a:cxn>
              </a:cxnLst>
              <a:rect l="0" t="0" r="r" b="b"/>
              <a:pathLst>
                <a:path w="145" h="254">
                  <a:moveTo>
                    <a:pt x="145" y="254"/>
                  </a:moveTo>
                  <a:lnTo>
                    <a:pt x="0" y="254"/>
                  </a:lnTo>
                  <a:lnTo>
                    <a:pt x="73" y="0"/>
                  </a:lnTo>
                  <a:lnTo>
                    <a:pt x="145" y="254"/>
                  </a:lnTo>
                  <a:close/>
                </a:path>
              </a:pathLst>
            </a:custGeom>
            <a:solidFill>
              <a:srgbClr val="131516"/>
            </a:solidFill>
            <a:ln w="38100" cmpd="sng">
              <a:solidFill>
                <a:srgbClr val="000000"/>
              </a:solidFill>
              <a:round/>
              <a:headEnd/>
              <a:tailEnd/>
            </a:ln>
          </p:spPr>
          <p:txBody>
            <a:bodyPr/>
            <a:lstStyle/>
            <a:p>
              <a:endParaRPr lang="en-IN"/>
            </a:p>
          </p:txBody>
        </p:sp>
        <p:sp>
          <p:nvSpPr>
            <p:cNvPr id="128042" name="Freeform 42"/>
            <p:cNvSpPr>
              <a:spLocks/>
            </p:cNvSpPr>
            <p:nvPr/>
          </p:nvSpPr>
          <p:spPr bwMode="auto">
            <a:xfrm>
              <a:off x="1312" y="1132"/>
              <a:ext cx="29" cy="51"/>
            </a:xfrm>
            <a:custGeom>
              <a:avLst/>
              <a:gdLst/>
              <a:ahLst/>
              <a:cxnLst>
                <a:cxn ang="0">
                  <a:pos x="145" y="254"/>
                </a:cxn>
                <a:cxn ang="0">
                  <a:pos x="0" y="254"/>
                </a:cxn>
                <a:cxn ang="0">
                  <a:pos x="73" y="0"/>
                </a:cxn>
                <a:cxn ang="0">
                  <a:pos x="145" y="254"/>
                </a:cxn>
              </a:cxnLst>
              <a:rect l="0" t="0" r="r" b="b"/>
              <a:pathLst>
                <a:path w="145" h="254">
                  <a:moveTo>
                    <a:pt x="145" y="254"/>
                  </a:moveTo>
                  <a:lnTo>
                    <a:pt x="0" y="254"/>
                  </a:lnTo>
                  <a:lnTo>
                    <a:pt x="73" y="0"/>
                  </a:lnTo>
                  <a:lnTo>
                    <a:pt x="145" y="254"/>
                  </a:lnTo>
                </a:path>
              </a:pathLst>
            </a:custGeom>
            <a:noFill/>
            <a:ln w="38100" cmpd="sng">
              <a:solidFill>
                <a:srgbClr val="242729"/>
              </a:solidFill>
              <a:prstDash val="solid"/>
              <a:round/>
              <a:headEnd/>
              <a:tailEnd/>
            </a:ln>
          </p:spPr>
          <p:txBody>
            <a:bodyPr/>
            <a:lstStyle/>
            <a:p>
              <a:endParaRPr lang="en-IN"/>
            </a:p>
          </p:txBody>
        </p:sp>
        <p:sp>
          <p:nvSpPr>
            <p:cNvPr id="128043" name="Line 43"/>
            <p:cNvSpPr>
              <a:spLocks noChangeShapeType="1"/>
            </p:cNvSpPr>
            <p:nvPr/>
          </p:nvSpPr>
          <p:spPr bwMode="auto">
            <a:xfrm>
              <a:off x="1792" y="2307"/>
              <a:ext cx="667" cy="1"/>
            </a:xfrm>
            <a:prstGeom prst="line">
              <a:avLst/>
            </a:prstGeom>
            <a:noFill/>
            <a:ln w="38100">
              <a:solidFill>
                <a:srgbClr val="242729"/>
              </a:solidFill>
              <a:round/>
              <a:headEnd/>
              <a:tailEnd/>
            </a:ln>
          </p:spPr>
          <p:txBody>
            <a:bodyPr/>
            <a:lstStyle/>
            <a:p>
              <a:endParaRPr lang="en-IN"/>
            </a:p>
          </p:txBody>
        </p:sp>
        <p:sp>
          <p:nvSpPr>
            <p:cNvPr id="128044" name="Line 44"/>
            <p:cNvSpPr>
              <a:spLocks noChangeShapeType="1"/>
            </p:cNvSpPr>
            <p:nvPr/>
          </p:nvSpPr>
          <p:spPr bwMode="auto">
            <a:xfrm>
              <a:off x="1766" y="2045"/>
              <a:ext cx="667" cy="1"/>
            </a:xfrm>
            <a:prstGeom prst="line">
              <a:avLst/>
            </a:prstGeom>
            <a:noFill/>
            <a:ln w="38100">
              <a:solidFill>
                <a:srgbClr val="242729"/>
              </a:solidFill>
              <a:round/>
              <a:headEnd/>
              <a:tailEnd/>
            </a:ln>
          </p:spPr>
          <p:txBody>
            <a:bodyPr/>
            <a:lstStyle/>
            <a:p>
              <a:endParaRPr lang="en-IN"/>
            </a:p>
          </p:txBody>
        </p:sp>
        <p:sp>
          <p:nvSpPr>
            <p:cNvPr id="128045" name="Freeform 45"/>
            <p:cNvSpPr>
              <a:spLocks/>
            </p:cNvSpPr>
            <p:nvPr/>
          </p:nvSpPr>
          <p:spPr bwMode="auto">
            <a:xfrm>
              <a:off x="2459" y="2175"/>
              <a:ext cx="43" cy="132"/>
            </a:xfrm>
            <a:custGeom>
              <a:avLst/>
              <a:gdLst/>
              <a:ahLst/>
              <a:cxnLst>
                <a:cxn ang="0">
                  <a:pos x="0" y="659"/>
                </a:cxn>
                <a:cxn ang="0">
                  <a:pos x="150" y="531"/>
                </a:cxn>
                <a:cxn ang="0">
                  <a:pos x="215" y="344"/>
                </a:cxn>
                <a:cxn ang="0">
                  <a:pos x="179" y="150"/>
                </a:cxn>
                <a:cxn ang="0">
                  <a:pos x="51" y="0"/>
                </a:cxn>
              </a:cxnLst>
              <a:rect l="0" t="0" r="r" b="b"/>
              <a:pathLst>
                <a:path w="215" h="659">
                  <a:moveTo>
                    <a:pt x="0" y="659"/>
                  </a:moveTo>
                  <a:lnTo>
                    <a:pt x="150" y="531"/>
                  </a:lnTo>
                  <a:lnTo>
                    <a:pt x="215" y="344"/>
                  </a:lnTo>
                  <a:lnTo>
                    <a:pt x="179" y="150"/>
                  </a:lnTo>
                  <a:lnTo>
                    <a:pt x="51" y="0"/>
                  </a:lnTo>
                </a:path>
              </a:pathLst>
            </a:custGeom>
            <a:noFill/>
            <a:ln w="38100" cmpd="sng">
              <a:solidFill>
                <a:srgbClr val="242729"/>
              </a:solidFill>
              <a:prstDash val="solid"/>
              <a:round/>
              <a:headEnd/>
              <a:tailEnd/>
            </a:ln>
          </p:spPr>
          <p:txBody>
            <a:bodyPr/>
            <a:lstStyle/>
            <a:p>
              <a:endParaRPr lang="en-IN"/>
            </a:p>
          </p:txBody>
        </p:sp>
        <p:sp>
          <p:nvSpPr>
            <p:cNvPr id="128046" name="Freeform 46"/>
            <p:cNvSpPr>
              <a:spLocks/>
            </p:cNvSpPr>
            <p:nvPr/>
          </p:nvSpPr>
          <p:spPr bwMode="auto">
            <a:xfrm>
              <a:off x="2408" y="2045"/>
              <a:ext cx="98" cy="262"/>
            </a:xfrm>
            <a:custGeom>
              <a:avLst/>
              <a:gdLst/>
              <a:ahLst/>
              <a:cxnLst>
                <a:cxn ang="0">
                  <a:pos x="125" y="0"/>
                </a:cxn>
                <a:cxn ang="0">
                  <a:pos x="261" y="16"/>
                </a:cxn>
                <a:cxn ang="0">
                  <a:pos x="360" y="58"/>
                </a:cxn>
                <a:cxn ang="0">
                  <a:pos x="430" y="121"/>
                </a:cxn>
                <a:cxn ang="0">
                  <a:pos x="472" y="197"/>
                </a:cxn>
                <a:cxn ang="0">
                  <a:pos x="490" y="283"/>
                </a:cxn>
                <a:cxn ang="0">
                  <a:pos x="487" y="370"/>
                </a:cxn>
                <a:cxn ang="0">
                  <a:pos x="469" y="454"/>
                </a:cxn>
                <a:cxn ang="0">
                  <a:pos x="438" y="527"/>
                </a:cxn>
                <a:cxn ang="0">
                  <a:pos x="397" y="585"/>
                </a:cxn>
                <a:cxn ang="0">
                  <a:pos x="349" y="630"/>
                </a:cxn>
                <a:cxn ang="0">
                  <a:pos x="297" y="667"/>
                </a:cxn>
                <a:cxn ang="0">
                  <a:pos x="242" y="700"/>
                </a:cxn>
                <a:cxn ang="0">
                  <a:pos x="188" y="733"/>
                </a:cxn>
                <a:cxn ang="0">
                  <a:pos x="135" y="768"/>
                </a:cxn>
                <a:cxn ang="0">
                  <a:pos x="88" y="810"/>
                </a:cxn>
                <a:cxn ang="0">
                  <a:pos x="47" y="863"/>
                </a:cxn>
                <a:cxn ang="0">
                  <a:pos x="16" y="931"/>
                </a:cxn>
                <a:cxn ang="0">
                  <a:pos x="0" y="1007"/>
                </a:cxn>
                <a:cxn ang="0">
                  <a:pos x="5" y="1087"/>
                </a:cxn>
                <a:cxn ang="0">
                  <a:pos x="35" y="1165"/>
                </a:cxn>
                <a:cxn ang="0">
                  <a:pos x="98" y="1236"/>
                </a:cxn>
                <a:cxn ang="0">
                  <a:pos x="198" y="1293"/>
                </a:cxn>
                <a:cxn ang="0">
                  <a:pos x="259" y="1310"/>
                </a:cxn>
              </a:cxnLst>
              <a:rect l="0" t="0" r="r" b="b"/>
              <a:pathLst>
                <a:path w="490" h="1310">
                  <a:moveTo>
                    <a:pt x="125" y="0"/>
                  </a:moveTo>
                  <a:lnTo>
                    <a:pt x="261" y="16"/>
                  </a:lnTo>
                  <a:lnTo>
                    <a:pt x="360" y="58"/>
                  </a:lnTo>
                  <a:lnTo>
                    <a:pt x="430" y="121"/>
                  </a:lnTo>
                  <a:lnTo>
                    <a:pt x="472" y="197"/>
                  </a:lnTo>
                  <a:lnTo>
                    <a:pt x="490" y="283"/>
                  </a:lnTo>
                  <a:lnTo>
                    <a:pt x="487" y="370"/>
                  </a:lnTo>
                  <a:lnTo>
                    <a:pt x="469" y="454"/>
                  </a:lnTo>
                  <a:lnTo>
                    <a:pt x="438" y="527"/>
                  </a:lnTo>
                  <a:lnTo>
                    <a:pt x="397" y="585"/>
                  </a:lnTo>
                  <a:lnTo>
                    <a:pt x="349" y="630"/>
                  </a:lnTo>
                  <a:lnTo>
                    <a:pt x="297" y="667"/>
                  </a:lnTo>
                  <a:lnTo>
                    <a:pt x="242" y="700"/>
                  </a:lnTo>
                  <a:lnTo>
                    <a:pt x="188" y="733"/>
                  </a:lnTo>
                  <a:lnTo>
                    <a:pt x="135" y="768"/>
                  </a:lnTo>
                  <a:lnTo>
                    <a:pt x="88" y="810"/>
                  </a:lnTo>
                  <a:lnTo>
                    <a:pt x="47" y="863"/>
                  </a:lnTo>
                  <a:lnTo>
                    <a:pt x="16" y="931"/>
                  </a:lnTo>
                  <a:lnTo>
                    <a:pt x="0" y="1007"/>
                  </a:lnTo>
                  <a:lnTo>
                    <a:pt x="5" y="1087"/>
                  </a:lnTo>
                  <a:lnTo>
                    <a:pt x="35" y="1165"/>
                  </a:lnTo>
                  <a:lnTo>
                    <a:pt x="98" y="1236"/>
                  </a:lnTo>
                  <a:lnTo>
                    <a:pt x="198" y="1293"/>
                  </a:lnTo>
                  <a:lnTo>
                    <a:pt x="259" y="1310"/>
                  </a:lnTo>
                </a:path>
              </a:pathLst>
            </a:custGeom>
            <a:noFill/>
            <a:ln w="38100" cmpd="sng">
              <a:solidFill>
                <a:srgbClr val="242729"/>
              </a:solidFill>
              <a:prstDash val="solid"/>
              <a:round/>
              <a:headEnd/>
              <a:tailEnd/>
            </a:ln>
          </p:spPr>
          <p:txBody>
            <a:bodyPr/>
            <a:lstStyle/>
            <a:p>
              <a:endParaRPr lang="en-IN"/>
            </a:p>
          </p:txBody>
        </p:sp>
        <p:sp>
          <p:nvSpPr>
            <p:cNvPr id="128047" name="Line 47"/>
            <p:cNvSpPr>
              <a:spLocks noChangeShapeType="1"/>
            </p:cNvSpPr>
            <p:nvPr/>
          </p:nvSpPr>
          <p:spPr bwMode="auto">
            <a:xfrm flipH="1">
              <a:off x="213" y="2307"/>
              <a:ext cx="667" cy="1"/>
            </a:xfrm>
            <a:prstGeom prst="line">
              <a:avLst/>
            </a:prstGeom>
            <a:noFill/>
            <a:ln w="38100">
              <a:solidFill>
                <a:srgbClr val="242729"/>
              </a:solidFill>
              <a:round/>
              <a:headEnd/>
              <a:tailEnd/>
            </a:ln>
          </p:spPr>
          <p:txBody>
            <a:bodyPr/>
            <a:lstStyle/>
            <a:p>
              <a:endParaRPr lang="en-IN"/>
            </a:p>
          </p:txBody>
        </p:sp>
        <p:sp>
          <p:nvSpPr>
            <p:cNvPr id="128048" name="Line 48"/>
            <p:cNvSpPr>
              <a:spLocks noChangeShapeType="1"/>
            </p:cNvSpPr>
            <p:nvPr/>
          </p:nvSpPr>
          <p:spPr bwMode="auto">
            <a:xfrm flipH="1">
              <a:off x="240" y="2045"/>
              <a:ext cx="667" cy="1"/>
            </a:xfrm>
            <a:prstGeom prst="line">
              <a:avLst/>
            </a:prstGeom>
            <a:noFill/>
            <a:ln w="38100">
              <a:solidFill>
                <a:srgbClr val="242729"/>
              </a:solidFill>
              <a:round/>
              <a:headEnd/>
              <a:tailEnd/>
            </a:ln>
          </p:spPr>
          <p:txBody>
            <a:bodyPr/>
            <a:lstStyle/>
            <a:p>
              <a:endParaRPr lang="en-IN"/>
            </a:p>
          </p:txBody>
        </p:sp>
        <p:sp>
          <p:nvSpPr>
            <p:cNvPr id="128049" name="Freeform 49"/>
            <p:cNvSpPr>
              <a:spLocks/>
            </p:cNvSpPr>
            <p:nvPr/>
          </p:nvSpPr>
          <p:spPr bwMode="auto">
            <a:xfrm>
              <a:off x="170" y="2175"/>
              <a:ext cx="43" cy="132"/>
            </a:xfrm>
            <a:custGeom>
              <a:avLst/>
              <a:gdLst/>
              <a:ahLst/>
              <a:cxnLst>
                <a:cxn ang="0">
                  <a:pos x="165" y="0"/>
                </a:cxn>
                <a:cxn ang="0">
                  <a:pos x="36" y="150"/>
                </a:cxn>
                <a:cxn ang="0">
                  <a:pos x="0" y="344"/>
                </a:cxn>
                <a:cxn ang="0">
                  <a:pos x="64" y="531"/>
                </a:cxn>
                <a:cxn ang="0">
                  <a:pos x="215" y="659"/>
                </a:cxn>
              </a:cxnLst>
              <a:rect l="0" t="0" r="r" b="b"/>
              <a:pathLst>
                <a:path w="215" h="659">
                  <a:moveTo>
                    <a:pt x="165" y="0"/>
                  </a:moveTo>
                  <a:lnTo>
                    <a:pt x="36" y="150"/>
                  </a:lnTo>
                  <a:lnTo>
                    <a:pt x="0" y="344"/>
                  </a:lnTo>
                  <a:lnTo>
                    <a:pt x="64" y="531"/>
                  </a:lnTo>
                  <a:lnTo>
                    <a:pt x="215" y="659"/>
                  </a:lnTo>
                </a:path>
              </a:pathLst>
            </a:custGeom>
            <a:noFill/>
            <a:ln w="38100" cmpd="sng">
              <a:solidFill>
                <a:srgbClr val="242729"/>
              </a:solidFill>
              <a:prstDash val="solid"/>
              <a:round/>
              <a:headEnd/>
              <a:tailEnd/>
            </a:ln>
          </p:spPr>
          <p:txBody>
            <a:bodyPr/>
            <a:lstStyle/>
            <a:p>
              <a:endParaRPr lang="en-IN"/>
            </a:p>
          </p:txBody>
        </p:sp>
        <p:sp>
          <p:nvSpPr>
            <p:cNvPr id="128050" name="Freeform 50"/>
            <p:cNvSpPr>
              <a:spLocks/>
            </p:cNvSpPr>
            <p:nvPr/>
          </p:nvSpPr>
          <p:spPr bwMode="auto">
            <a:xfrm>
              <a:off x="167" y="2045"/>
              <a:ext cx="73" cy="74"/>
            </a:xfrm>
            <a:custGeom>
              <a:avLst/>
              <a:gdLst/>
              <a:ahLst/>
              <a:cxnLst>
                <a:cxn ang="0">
                  <a:pos x="364" y="0"/>
                </a:cxn>
                <a:cxn ang="0">
                  <a:pos x="228" y="16"/>
                </a:cxn>
                <a:cxn ang="0">
                  <a:pos x="129" y="58"/>
                </a:cxn>
                <a:cxn ang="0">
                  <a:pos x="59" y="121"/>
                </a:cxn>
                <a:cxn ang="0">
                  <a:pos x="18" y="197"/>
                </a:cxn>
                <a:cxn ang="0">
                  <a:pos x="0" y="283"/>
                </a:cxn>
                <a:cxn ang="0">
                  <a:pos x="2" y="370"/>
                </a:cxn>
              </a:cxnLst>
              <a:rect l="0" t="0" r="r" b="b"/>
              <a:pathLst>
                <a:path w="364" h="370">
                  <a:moveTo>
                    <a:pt x="364" y="0"/>
                  </a:moveTo>
                  <a:lnTo>
                    <a:pt x="228" y="16"/>
                  </a:lnTo>
                  <a:lnTo>
                    <a:pt x="129" y="58"/>
                  </a:lnTo>
                  <a:lnTo>
                    <a:pt x="59" y="121"/>
                  </a:lnTo>
                  <a:lnTo>
                    <a:pt x="18" y="197"/>
                  </a:lnTo>
                  <a:lnTo>
                    <a:pt x="0" y="283"/>
                  </a:lnTo>
                  <a:lnTo>
                    <a:pt x="2" y="370"/>
                  </a:lnTo>
                </a:path>
              </a:pathLst>
            </a:custGeom>
            <a:noFill/>
            <a:ln w="38100" cmpd="sng">
              <a:solidFill>
                <a:srgbClr val="242729"/>
              </a:solidFill>
              <a:prstDash val="solid"/>
              <a:round/>
              <a:headEnd/>
              <a:tailEnd/>
            </a:ln>
          </p:spPr>
          <p:txBody>
            <a:bodyPr/>
            <a:lstStyle/>
            <a:p>
              <a:endParaRPr lang="en-IN"/>
            </a:p>
          </p:txBody>
        </p:sp>
        <p:sp>
          <p:nvSpPr>
            <p:cNvPr id="128051" name="Freeform 51"/>
            <p:cNvSpPr>
              <a:spLocks/>
            </p:cNvSpPr>
            <p:nvPr/>
          </p:nvSpPr>
          <p:spPr bwMode="auto">
            <a:xfrm>
              <a:off x="168" y="2119"/>
              <a:ext cx="97" cy="188"/>
            </a:xfrm>
            <a:custGeom>
              <a:avLst/>
              <a:gdLst/>
              <a:ahLst/>
              <a:cxnLst>
                <a:cxn ang="0">
                  <a:pos x="0" y="0"/>
                </a:cxn>
                <a:cxn ang="0">
                  <a:pos x="18" y="84"/>
                </a:cxn>
                <a:cxn ang="0">
                  <a:pos x="49" y="157"/>
                </a:cxn>
                <a:cxn ang="0">
                  <a:pos x="90" y="215"/>
                </a:cxn>
                <a:cxn ang="0">
                  <a:pos x="138" y="260"/>
                </a:cxn>
                <a:cxn ang="0">
                  <a:pos x="190" y="297"/>
                </a:cxn>
                <a:cxn ang="0">
                  <a:pos x="245" y="330"/>
                </a:cxn>
                <a:cxn ang="0">
                  <a:pos x="299" y="363"/>
                </a:cxn>
                <a:cxn ang="0">
                  <a:pos x="351" y="398"/>
                </a:cxn>
                <a:cxn ang="0">
                  <a:pos x="399" y="440"/>
                </a:cxn>
                <a:cxn ang="0">
                  <a:pos x="440" y="493"/>
                </a:cxn>
                <a:cxn ang="0">
                  <a:pos x="470" y="561"/>
                </a:cxn>
                <a:cxn ang="0">
                  <a:pos x="487" y="637"/>
                </a:cxn>
                <a:cxn ang="0">
                  <a:pos x="483" y="717"/>
                </a:cxn>
                <a:cxn ang="0">
                  <a:pos x="452" y="795"/>
                </a:cxn>
                <a:cxn ang="0">
                  <a:pos x="389" y="866"/>
                </a:cxn>
                <a:cxn ang="0">
                  <a:pos x="289" y="923"/>
                </a:cxn>
                <a:cxn ang="0">
                  <a:pos x="228" y="940"/>
                </a:cxn>
              </a:cxnLst>
              <a:rect l="0" t="0" r="r" b="b"/>
              <a:pathLst>
                <a:path w="487" h="940">
                  <a:moveTo>
                    <a:pt x="0" y="0"/>
                  </a:moveTo>
                  <a:lnTo>
                    <a:pt x="18" y="84"/>
                  </a:lnTo>
                  <a:lnTo>
                    <a:pt x="49" y="157"/>
                  </a:lnTo>
                  <a:lnTo>
                    <a:pt x="90" y="215"/>
                  </a:lnTo>
                  <a:lnTo>
                    <a:pt x="138" y="260"/>
                  </a:lnTo>
                  <a:lnTo>
                    <a:pt x="190" y="297"/>
                  </a:lnTo>
                  <a:lnTo>
                    <a:pt x="245" y="330"/>
                  </a:lnTo>
                  <a:lnTo>
                    <a:pt x="299" y="363"/>
                  </a:lnTo>
                  <a:lnTo>
                    <a:pt x="351" y="398"/>
                  </a:lnTo>
                  <a:lnTo>
                    <a:pt x="399" y="440"/>
                  </a:lnTo>
                  <a:lnTo>
                    <a:pt x="440" y="493"/>
                  </a:lnTo>
                  <a:lnTo>
                    <a:pt x="470" y="561"/>
                  </a:lnTo>
                  <a:lnTo>
                    <a:pt x="487" y="637"/>
                  </a:lnTo>
                  <a:lnTo>
                    <a:pt x="483" y="717"/>
                  </a:lnTo>
                  <a:lnTo>
                    <a:pt x="452" y="795"/>
                  </a:lnTo>
                  <a:lnTo>
                    <a:pt x="389" y="866"/>
                  </a:lnTo>
                  <a:lnTo>
                    <a:pt x="289" y="923"/>
                  </a:lnTo>
                  <a:lnTo>
                    <a:pt x="228" y="940"/>
                  </a:lnTo>
                </a:path>
              </a:pathLst>
            </a:custGeom>
            <a:noFill/>
            <a:ln w="38100" cmpd="sng">
              <a:solidFill>
                <a:srgbClr val="242729"/>
              </a:solidFill>
              <a:prstDash val="solid"/>
              <a:round/>
              <a:headEnd/>
              <a:tailEnd/>
            </a:ln>
          </p:spPr>
          <p:txBody>
            <a:bodyPr/>
            <a:lstStyle/>
            <a:p>
              <a:endParaRPr lang="en-IN"/>
            </a:p>
          </p:txBody>
        </p:sp>
        <p:sp>
          <p:nvSpPr>
            <p:cNvPr id="128052" name="Freeform 52"/>
            <p:cNvSpPr>
              <a:spLocks/>
            </p:cNvSpPr>
            <p:nvPr/>
          </p:nvSpPr>
          <p:spPr bwMode="auto">
            <a:xfrm>
              <a:off x="2122" y="2151"/>
              <a:ext cx="224" cy="198"/>
            </a:xfrm>
            <a:custGeom>
              <a:avLst/>
              <a:gdLst/>
              <a:ahLst/>
              <a:cxnLst>
                <a:cxn ang="0">
                  <a:pos x="10" y="0"/>
                </a:cxn>
                <a:cxn ang="0">
                  <a:pos x="0" y="161"/>
                </a:cxn>
                <a:cxn ang="0">
                  <a:pos x="16" y="320"/>
                </a:cxn>
                <a:cxn ang="0">
                  <a:pos x="53" y="474"/>
                </a:cxn>
                <a:cxn ang="0">
                  <a:pos x="114" y="615"/>
                </a:cxn>
                <a:cxn ang="0">
                  <a:pos x="194" y="739"/>
                </a:cxn>
                <a:cxn ang="0">
                  <a:pos x="293" y="842"/>
                </a:cxn>
                <a:cxn ang="0">
                  <a:pos x="403" y="919"/>
                </a:cxn>
                <a:cxn ang="0">
                  <a:pos x="524" y="970"/>
                </a:cxn>
                <a:cxn ang="0">
                  <a:pos x="651" y="990"/>
                </a:cxn>
                <a:cxn ang="0">
                  <a:pos x="777" y="980"/>
                </a:cxn>
                <a:cxn ang="0">
                  <a:pos x="901" y="942"/>
                </a:cxn>
                <a:cxn ang="0">
                  <a:pos x="1015" y="873"/>
                </a:cxn>
                <a:cxn ang="0">
                  <a:pos x="1119" y="779"/>
                </a:cxn>
              </a:cxnLst>
              <a:rect l="0" t="0" r="r" b="b"/>
              <a:pathLst>
                <a:path w="1119" h="990">
                  <a:moveTo>
                    <a:pt x="10" y="0"/>
                  </a:moveTo>
                  <a:lnTo>
                    <a:pt x="0" y="161"/>
                  </a:lnTo>
                  <a:lnTo>
                    <a:pt x="16" y="320"/>
                  </a:lnTo>
                  <a:lnTo>
                    <a:pt x="53" y="474"/>
                  </a:lnTo>
                  <a:lnTo>
                    <a:pt x="114" y="615"/>
                  </a:lnTo>
                  <a:lnTo>
                    <a:pt x="194" y="739"/>
                  </a:lnTo>
                  <a:lnTo>
                    <a:pt x="293" y="842"/>
                  </a:lnTo>
                  <a:lnTo>
                    <a:pt x="403" y="919"/>
                  </a:lnTo>
                  <a:lnTo>
                    <a:pt x="524" y="970"/>
                  </a:lnTo>
                  <a:lnTo>
                    <a:pt x="651" y="990"/>
                  </a:lnTo>
                  <a:lnTo>
                    <a:pt x="777" y="980"/>
                  </a:lnTo>
                  <a:lnTo>
                    <a:pt x="901" y="942"/>
                  </a:lnTo>
                  <a:lnTo>
                    <a:pt x="1015" y="873"/>
                  </a:lnTo>
                  <a:lnTo>
                    <a:pt x="1119" y="779"/>
                  </a:lnTo>
                </a:path>
              </a:pathLst>
            </a:custGeom>
            <a:noFill/>
            <a:ln w="38100" cmpd="sng">
              <a:solidFill>
                <a:srgbClr val="242729"/>
              </a:solidFill>
              <a:prstDash val="solid"/>
              <a:round/>
              <a:headEnd/>
              <a:tailEnd/>
            </a:ln>
          </p:spPr>
          <p:txBody>
            <a:bodyPr/>
            <a:lstStyle/>
            <a:p>
              <a:endParaRPr lang="en-IN"/>
            </a:p>
          </p:txBody>
        </p:sp>
        <p:sp>
          <p:nvSpPr>
            <p:cNvPr id="128053" name="Freeform 53"/>
            <p:cNvSpPr>
              <a:spLocks/>
            </p:cNvSpPr>
            <p:nvPr/>
          </p:nvSpPr>
          <p:spPr bwMode="auto">
            <a:xfrm>
              <a:off x="2110" y="2151"/>
              <a:ext cx="28" cy="51"/>
            </a:xfrm>
            <a:custGeom>
              <a:avLst/>
              <a:gdLst/>
              <a:ahLst/>
              <a:cxnLst>
                <a:cxn ang="0">
                  <a:pos x="144" y="255"/>
                </a:cxn>
                <a:cxn ang="0">
                  <a:pos x="0" y="255"/>
                </a:cxn>
                <a:cxn ang="0">
                  <a:pos x="74" y="0"/>
                </a:cxn>
                <a:cxn ang="0">
                  <a:pos x="144" y="255"/>
                </a:cxn>
              </a:cxnLst>
              <a:rect l="0" t="0" r="r" b="b"/>
              <a:pathLst>
                <a:path w="144" h="255">
                  <a:moveTo>
                    <a:pt x="144" y="255"/>
                  </a:moveTo>
                  <a:lnTo>
                    <a:pt x="0" y="255"/>
                  </a:lnTo>
                  <a:lnTo>
                    <a:pt x="74" y="0"/>
                  </a:lnTo>
                  <a:lnTo>
                    <a:pt x="144" y="255"/>
                  </a:lnTo>
                  <a:close/>
                </a:path>
              </a:pathLst>
            </a:custGeom>
            <a:solidFill>
              <a:srgbClr val="131516"/>
            </a:solidFill>
            <a:ln w="38100" cmpd="sng">
              <a:solidFill>
                <a:srgbClr val="000000"/>
              </a:solidFill>
              <a:round/>
              <a:headEnd/>
              <a:tailEnd/>
            </a:ln>
          </p:spPr>
          <p:txBody>
            <a:bodyPr/>
            <a:lstStyle/>
            <a:p>
              <a:endParaRPr lang="en-IN"/>
            </a:p>
          </p:txBody>
        </p:sp>
        <p:sp>
          <p:nvSpPr>
            <p:cNvPr id="128054" name="Freeform 54"/>
            <p:cNvSpPr>
              <a:spLocks/>
            </p:cNvSpPr>
            <p:nvPr/>
          </p:nvSpPr>
          <p:spPr bwMode="auto">
            <a:xfrm>
              <a:off x="2110" y="2151"/>
              <a:ext cx="28" cy="51"/>
            </a:xfrm>
            <a:custGeom>
              <a:avLst/>
              <a:gdLst/>
              <a:ahLst/>
              <a:cxnLst>
                <a:cxn ang="0">
                  <a:pos x="144" y="255"/>
                </a:cxn>
                <a:cxn ang="0">
                  <a:pos x="0" y="255"/>
                </a:cxn>
                <a:cxn ang="0">
                  <a:pos x="74" y="0"/>
                </a:cxn>
                <a:cxn ang="0">
                  <a:pos x="144" y="255"/>
                </a:cxn>
              </a:cxnLst>
              <a:rect l="0" t="0" r="r" b="b"/>
              <a:pathLst>
                <a:path w="144" h="255">
                  <a:moveTo>
                    <a:pt x="144" y="255"/>
                  </a:moveTo>
                  <a:lnTo>
                    <a:pt x="0" y="255"/>
                  </a:lnTo>
                  <a:lnTo>
                    <a:pt x="74" y="0"/>
                  </a:lnTo>
                  <a:lnTo>
                    <a:pt x="144" y="255"/>
                  </a:lnTo>
                </a:path>
              </a:pathLst>
            </a:custGeom>
            <a:noFill/>
            <a:ln w="38100" cmpd="sng">
              <a:solidFill>
                <a:srgbClr val="242729"/>
              </a:solidFill>
              <a:prstDash val="solid"/>
              <a:round/>
              <a:headEnd/>
              <a:tailEnd/>
            </a:ln>
          </p:spPr>
          <p:txBody>
            <a:bodyPr/>
            <a:lstStyle/>
            <a:p>
              <a:endParaRPr lang="en-IN"/>
            </a:p>
          </p:txBody>
        </p:sp>
        <p:sp>
          <p:nvSpPr>
            <p:cNvPr id="128055" name="Freeform 55"/>
            <p:cNvSpPr>
              <a:spLocks/>
            </p:cNvSpPr>
            <p:nvPr/>
          </p:nvSpPr>
          <p:spPr bwMode="auto">
            <a:xfrm>
              <a:off x="2210" y="2010"/>
              <a:ext cx="129" cy="35"/>
            </a:xfrm>
            <a:custGeom>
              <a:avLst/>
              <a:gdLst/>
              <a:ahLst/>
              <a:cxnLst>
                <a:cxn ang="0">
                  <a:pos x="647" y="176"/>
                </a:cxn>
                <a:cxn ang="0">
                  <a:pos x="551" y="99"/>
                </a:cxn>
                <a:cxn ang="0">
                  <a:pos x="447" y="42"/>
                </a:cxn>
                <a:cxn ang="0">
                  <a:pos x="335" y="10"/>
                </a:cxn>
                <a:cxn ang="0">
                  <a:pos x="222" y="0"/>
                </a:cxn>
                <a:cxn ang="0">
                  <a:pos x="109" y="15"/>
                </a:cxn>
                <a:cxn ang="0">
                  <a:pos x="0" y="55"/>
                </a:cxn>
              </a:cxnLst>
              <a:rect l="0" t="0" r="r" b="b"/>
              <a:pathLst>
                <a:path w="647" h="176">
                  <a:moveTo>
                    <a:pt x="647" y="176"/>
                  </a:moveTo>
                  <a:lnTo>
                    <a:pt x="551" y="99"/>
                  </a:lnTo>
                  <a:lnTo>
                    <a:pt x="447" y="42"/>
                  </a:lnTo>
                  <a:lnTo>
                    <a:pt x="335" y="10"/>
                  </a:lnTo>
                  <a:lnTo>
                    <a:pt x="222" y="0"/>
                  </a:lnTo>
                  <a:lnTo>
                    <a:pt x="109" y="15"/>
                  </a:lnTo>
                  <a:lnTo>
                    <a:pt x="0" y="55"/>
                  </a:lnTo>
                </a:path>
              </a:pathLst>
            </a:custGeom>
            <a:noFill/>
            <a:ln w="38100" cmpd="sng">
              <a:solidFill>
                <a:srgbClr val="242729"/>
              </a:solidFill>
              <a:prstDash val="solid"/>
              <a:round/>
              <a:headEnd/>
              <a:tailEnd/>
            </a:ln>
          </p:spPr>
          <p:txBody>
            <a:bodyPr/>
            <a:lstStyle/>
            <a:p>
              <a:endParaRPr lang="en-IN"/>
            </a:p>
          </p:txBody>
        </p:sp>
        <p:sp>
          <p:nvSpPr>
            <p:cNvPr id="128056" name="Freeform 56"/>
            <p:cNvSpPr>
              <a:spLocks/>
            </p:cNvSpPr>
            <p:nvPr/>
          </p:nvSpPr>
          <p:spPr bwMode="auto">
            <a:xfrm>
              <a:off x="831" y="2336"/>
              <a:ext cx="1133" cy="110"/>
            </a:xfrm>
            <a:custGeom>
              <a:avLst/>
              <a:gdLst/>
              <a:ahLst/>
              <a:cxnLst>
                <a:cxn ang="0">
                  <a:pos x="0" y="514"/>
                </a:cxn>
                <a:cxn ang="0">
                  <a:pos x="443" y="419"/>
                </a:cxn>
                <a:cxn ang="0">
                  <a:pos x="820" y="334"/>
                </a:cxn>
                <a:cxn ang="0">
                  <a:pos x="1116" y="262"/>
                </a:cxn>
                <a:cxn ang="0">
                  <a:pos x="1353" y="202"/>
                </a:cxn>
                <a:cxn ang="0">
                  <a:pos x="1553" y="152"/>
                </a:cxn>
                <a:cxn ang="0">
                  <a:pos x="1736" y="110"/>
                </a:cxn>
                <a:cxn ang="0">
                  <a:pos x="1910" y="76"/>
                </a:cxn>
                <a:cxn ang="0">
                  <a:pos x="2073" y="48"/>
                </a:cxn>
                <a:cxn ang="0">
                  <a:pos x="2227" y="27"/>
                </a:cxn>
                <a:cxn ang="0">
                  <a:pos x="2374" y="12"/>
                </a:cxn>
                <a:cxn ang="0">
                  <a:pos x="2516" y="3"/>
                </a:cxn>
                <a:cxn ang="0">
                  <a:pos x="2656" y="0"/>
                </a:cxn>
                <a:cxn ang="0">
                  <a:pos x="2792" y="1"/>
                </a:cxn>
                <a:cxn ang="0">
                  <a:pos x="2927" y="6"/>
                </a:cxn>
                <a:cxn ang="0">
                  <a:pos x="3062" y="18"/>
                </a:cxn>
                <a:cxn ang="0">
                  <a:pos x="3200" y="32"/>
                </a:cxn>
                <a:cxn ang="0">
                  <a:pos x="3341" y="53"/>
                </a:cxn>
                <a:cxn ang="0">
                  <a:pos x="3488" y="78"/>
                </a:cxn>
                <a:cxn ang="0">
                  <a:pos x="3640" y="109"/>
                </a:cxn>
                <a:cxn ang="0">
                  <a:pos x="3801" y="145"/>
                </a:cxn>
                <a:cxn ang="0">
                  <a:pos x="3971" y="186"/>
                </a:cxn>
                <a:cxn ang="0">
                  <a:pos x="4155" y="233"/>
                </a:cxn>
                <a:cxn ang="0">
                  <a:pos x="4361" y="285"/>
                </a:cxn>
                <a:cxn ang="0">
                  <a:pos x="4600" y="343"/>
                </a:cxn>
                <a:cxn ang="0">
                  <a:pos x="4886" y="406"/>
                </a:cxn>
                <a:cxn ang="0">
                  <a:pos x="5229" y="474"/>
                </a:cxn>
                <a:cxn ang="0">
                  <a:pos x="5642" y="549"/>
                </a:cxn>
                <a:cxn ang="0">
                  <a:pos x="5667" y="552"/>
                </a:cxn>
              </a:cxnLst>
              <a:rect l="0" t="0" r="r" b="b"/>
              <a:pathLst>
                <a:path w="5667" h="552">
                  <a:moveTo>
                    <a:pt x="0" y="514"/>
                  </a:moveTo>
                  <a:lnTo>
                    <a:pt x="443" y="419"/>
                  </a:lnTo>
                  <a:lnTo>
                    <a:pt x="820" y="334"/>
                  </a:lnTo>
                  <a:lnTo>
                    <a:pt x="1116" y="262"/>
                  </a:lnTo>
                  <a:lnTo>
                    <a:pt x="1353" y="202"/>
                  </a:lnTo>
                  <a:lnTo>
                    <a:pt x="1553" y="152"/>
                  </a:lnTo>
                  <a:lnTo>
                    <a:pt x="1736" y="110"/>
                  </a:lnTo>
                  <a:lnTo>
                    <a:pt x="1910" y="76"/>
                  </a:lnTo>
                  <a:lnTo>
                    <a:pt x="2073" y="48"/>
                  </a:lnTo>
                  <a:lnTo>
                    <a:pt x="2227" y="27"/>
                  </a:lnTo>
                  <a:lnTo>
                    <a:pt x="2374" y="12"/>
                  </a:lnTo>
                  <a:lnTo>
                    <a:pt x="2516" y="3"/>
                  </a:lnTo>
                  <a:lnTo>
                    <a:pt x="2656" y="0"/>
                  </a:lnTo>
                  <a:lnTo>
                    <a:pt x="2792" y="1"/>
                  </a:lnTo>
                  <a:lnTo>
                    <a:pt x="2927" y="6"/>
                  </a:lnTo>
                  <a:lnTo>
                    <a:pt x="3062" y="18"/>
                  </a:lnTo>
                  <a:lnTo>
                    <a:pt x="3200" y="32"/>
                  </a:lnTo>
                  <a:lnTo>
                    <a:pt x="3341" y="53"/>
                  </a:lnTo>
                  <a:lnTo>
                    <a:pt x="3488" y="78"/>
                  </a:lnTo>
                  <a:lnTo>
                    <a:pt x="3640" y="109"/>
                  </a:lnTo>
                  <a:lnTo>
                    <a:pt x="3801" y="145"/>
                  </a:lnTo>
                  <a:lnTo>
                    <a:pt x="3971" y="186"/>
                  </a:lnTo>
                  <a:lnTo>
                    <a:pt x="4155" y="233"/>
                  </a:lnTo>
                  <a:lnTo>
                    <a:pt x="4361" y="285"/>
                  </a:lnTo>
                  <a:lnTo>
                    <a:pt x="4600" y="343"/>
                  </a:lnTo>
                  <a:lnTo>
                    <a:pt x="4886" y="406"/>
                  </a:lnTo>
                  <a:lnTo>
                    <a:pt x="5229" y="474"/>
                  </a:lnTo>
                  <a:lnTo>
                    <a:pt x="5642" y="549"/>
                  </a:lnTo>
                  <a:lnTo>
                    <a:pt x="5667" y="552"/>
                  </a:lnTo>
                </a:path>
              </a:pathLst>
            </a:custGeom>
            <a:noFill/>
            <a:ln w="38100" cmpd="sng">
              <a:solidFill>
                <a:srgbClr val="242729"/>
              </a:solidFill>
              <a:prstDash val="solid"/>
              <a:round/>
              <a:headEnd type="none" w="med" len="med"/>
              <a:tailEnd type="triangle" w="med" len="med"/>
            </a:ln>
          </p:spPr>
          <p:txBody>
            <a:bodyPr/>
            <a:lstStyle/>
            <a:p>
              <a:endParaRPr lang="en-IN"/>
            </a:p>
          </p:txBody>
        </p:sp>
        <p:sp>
          <p:nvSpPr>
            <p:cNvPr id="128057" name="Text Box 57"/>
            <p:cNvSpPr txBox="1">
              <a:spLocks noChangeArrowheads="1"/>
            </p:cNvSpPr>
            <p:nvPr/>
          </p:nvSpPr>
          <p:spPr bwMode="auto">
            <a:xfrm>
              <a:off x="297" y="2040"/>
              <a:ext cx="537" cy="288"/>
            </a:xfrm>
            <a:prstGeom prst="rect">
              <a:avLst/>
            </a:prstGeom>
            <a:noFill/>
            <a:ln w="38100">
              <a:noFill/>
              <a:miter lim="800000"/>
              <a:headEnd/>
              <a:tailEnd/>
            </a:ln>
            <a:effectLst/>
          </p:spPr>
          <p:txBody>
            <a:bodyPr wrap="none">
              <a:spAutoFit/>
            </a:bodyPr>
            <a:lstStyle/>
            <a:p>
              <a:pPr algn="ctr"/>
              <a:r>
                <a:rPr lang="en-US" sz="1200"/>
                <a:t>TURBINE</a:t>
              </a:r>
            </a:p>
            <a:p>
              <a:pPr algn="ctr"/>
              <a:r>
                <a:rPr lang="en-US" sz="1200"/>
                <a:t>SHAFT</a:t>
              </a:r>
            </a:p>
          </p:txBody>
        </p:sp>
        <p:sp>
          <p:nvSpPr>
            <p:cNvPr id="128058" name="Text Box 58"/>
            <p:cNvSpPr txBox="1">
              <a:spLocks noChangeArrowheads="1"/>
            </p:cNvSpPr>
            <p:nvPr/>
          </p:nvSpPr>
          <p:spPr bwMode="auto">
            <a:xfrm>
              <a:off x="800" y="912"/>
              <a:ext cx="1056" cy="173"/>
            </a:xfrm>
            <a:prstGeom prst="rect">
              <a:avLst/>
            </a:prstGeom>
            <a:noFill/>
            <a:ln w="38100">
              <a:noFill/>
              <a:miter lim="800000"/>
              <a:headEnd/>
              <a:tailEnd/>
            </a:ln>
            <a:effectLst/>
          </p:spPr>
          <p:txBody>
            <a:bodyPr wrap="none">
              <a:spAutoFit/>
            </a:bodyPr>
            <a:lstStyle/>
            <a:p>
              <a:pPr algn="ctr"/>
              <a:r>
                <a:rPr lang="en-US" sz="1200" b="1"/>
                <a:t>DIRECTION OF SPIN</a:t>
              </a:r>
            </a:p>
          </p:txBody>
        </p:sp>
        <p:sp>
          <p:nvSpPr>
            <p:cNvPr id="128059" name="Text Box 59"/>
            <p:cNvSpPr txBox="1">
              <a:spLocks noChangeArrowheads="1"/>
            </p:cNvSpPr>
            <p:nvPr/>
          </p:nvSpPr>
          <p:spPr bwMode="auto">
            <a:xfrm>
              <a:off x="48" y="2400"/>
              <a:ext cx="864" cy="403"/>
            </a:xfrm>
            <a:prstGeom prst="rect">
              <a:avLst/>
            </a:prstGeom>
            <a:noFill/>
            <a:ln w="38100">
              <a:noFill/>
              <a:miter lim="800000"/>
              <a:headEnd/>
              <a:tailEnd/>
            </a:ln>
            <a:effectLst/>
          </p:spPr>
          <p:txBody>
            <a:bodyPr wrap="none">
              <a:spAutoFit/>
            </a:bodyPr>
            <a:lstStyle/>
            <a:p>
              <a:pPr algn="ctr"/>
              <a:r>
                <a:rPr lang="en-US" sz="1200" b="1" u="sng"/>
                <a:t>ENTRANCE</a:t>
              </a:r>
            </a:p>
            <a:p>
              <a:pPr algn="ctr"/>
              <a:r>
                <a:rPr lang="en-US" sz="1200" b="1"/>
                <a:t>HIGH VELOCITY</a:t>
              </a:r>
            </a:p>
            <a:p>
              <a:pPr algn="ctr"/>
              <a:r>
                <a:rPr lang="en-US" sz="1200" b="1"/>
                <a:t>STEAM INLET</a:t>
              </a:r>
            </a:p>
          </p:txBody>
        </p:sp>
        <p:sp>
          <p:nvSpPr>
            <p:cNvPr id="128060" name="Text Box 60"/>
            <p:cNvSpPr txBox="1">
              <a:spLocks noChangeArrowheads="1"/>
            </p:cNvSpPr>
            <p:nvPr/>
          </p:nvSpPr>
          <p:spPr bwMode="auto">
            <a:xfrm>
              <a:off x="1968" y="960"/>
              <a:ext cx="1183" cy="288"/>
            </a:xfrm>
            <a:prstGeom prst="rect">
              <a:avLst/>
            </a:prstGeom>
            <a:noFill/>
            <a:ln w="9525">
              <a:noFill/>
              <a:miter lim="800000"/>
              <a:headEnd/>
              <a:tailEnd/>
            </a:ln>
            <a:effectLst/>
          </p:spPr>
          <p:txBody>
            <a:bodyPr wrap="none">
              <a:spAutoFit/>
            </a:bodyPr>
            <a:lstStyle/>
            <a:p>
              <a:pPr algn="ctr"/>
              <a:r>
                <a:rPr lang="en-US" sz="1200" b="1"/>
                <a:t>REPRESENTS MOVING</a:t>
              </a:r>
            </a:p>
            <a:p>
              <a:pPr algn="ctr"/>
              <a:r>
                <a:rPr lang="en-US" sz="1200" b="1"/>
                <a:t>IMPULSE BLADES</a:t>
              </a:r>
            </a:p>
          </p:txBody>
        </p:sp>
        <p:sp>
          <p:nvSpPr>
            <p:cNvPr id="128061" name="Text Box 61"/>
            <p:cNvSpPr txBox="1">
              <a:spLocks noChangeArrowheads="1"/>
            </p:cNvSpPr>
            <p:nvPr/>
          </p:nvSpPr>
          <p:spPr bwMode="auto">
            <a:xfrm>
              <a:off x="1703" y="2381"/>
              <a:ext cx="937" cy="403"/>
            </a:xfrm>
            <a:prstGeom prst="rect">
              <a:avLst/>
            </a:prstGeom>
            <a:noFill/>
            <a:ln w="38100">
              <a:noFill/>
              <a:miter lim="800000"/>
              <a:headEnd/>
              <a:tailEnd/>
            </a:ln>
            <a:effectLst/>
          </p:spPr>
          <p:txBody>
            <a:bodyPr wrap="none">
              <a:spAutoFit/>
            </a:bodyPr>
            <a:lstStyle/>
            <a:p>
              <a:pPr algn="ctr"/>
              <a:r>
                <a:rPr lang="en-US" sz="1200" b="1" u="sng"/>
                <a:t>EXIT</a:t>
              </a:r>
            </a:p>
            <a:p>
              <a:pPr algn="ctr"/>
              <a:r>
                <a:rPr lang="en-US" sz="1200" b="1"/>
                <a:t>LOW VELOCITY</a:t>
              </a:r>
            </a:p>
            <a:p>
              <a:pPr algn="ctr"/>
              <a:r>
                <a:rPr lang="en-US" sz="1200" b="1"/>
                <a:t>STEAM EXHAUST</a:t>
              </a:r>
            </a:p>
          </p:txBody>
        </p:sp>
      </p:grpSp>
      <p:sp>
        <p:nvSpPr>
          <p:cNvPr id="63" name="Slide Number Placeholder 62"/>
          <p:cNvSpPr>
            <a:spLocks noGrp="1"/>
          </p:cNvSpPr>
          <p:nvPr>
            <p:ph type="sldNum" sz="quarter" idx="12"/>
          </p:nvPr>
        </p:nvSpPr>
        <p:spPr/>
        <p:txBody>
          <a:bodyPr/>
          <a:lstStyle/>
          <a:p>
            <a:fld id="{E2E6EB17-2319-4F1F-8486-BA1B2E1B0969}" type="slidenum">
              <a:rPr lang="en-IN" smtClean="0"/>
              <a:pPr/>
              <a:t>73</a:t>
            </a:fld>
            <a:endParaRPr lang="en-IN"/>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rgbClr val="FF0000"/>
                </a:solidFill>
              </a:rPr>
              <a:t>REACTION TURBINE- Parson’s turbine</a:t>
            </a:r>
            <a:endParaRPr lang="en-IN" dirty="0">
              <a:solidFill>
                <a:srgbClr val="FF0000"/>
              </a:solidFill>
            </a:endParaRPr>
          </a:p>
        </p:txBody>
      </p:sp>
      <p:pic>
        <p:nvPicPr>
          <p:cNvPr id="8" name="Content Placeholder 7" descr="Picture1.jpg"/>
          <p:cNvPicPr>
            <a:picLocks noGrp="1" noChangeAspect="1"/>
          </p:cNvPicPr>
          <p:nvPr>
            <p:ph sz="quarter" idx="1"/>
          </p:nvPr>
        </p:nvPicPr>
        <p:blipFill>
          <a:blip r:embed="rId3"/>
          <a:stretch>
            <a:fillRect/>
          </a:stretch>
        </p:blipFill>
        <p:spPr>
          <a:xfrm>
            <a:off x="533400" y="1447800"/>
            <a:ext cx="4343400" cy="4648200"/>
          </a:xfrm>
        </p:spPr>
      </p:pic>
      <p:pic>
        <p:nvPicPr>
          <p:cNvPr id="10" name="Content Placeholder 9" descr="Picture2.jpg"/>
          <p:cNvPicPr>
            <a:picLocks noGrp="1" noChangeAspect="1"/>
          </p:cNvPicPr>
          <p:nvPr>
            <p:ph sz="quarter" idx="2"/>
          </p:nvPr>
        </p:nvPicPr>
        <p:blipFill>
          <a:blip r:embed="rId4">
            <a:lum contrast="40000"/>
          </a:blip>
          <a:stretch>
            <a:fillRect/>
          </a:stretch>
        </p:blipFill>
        <p:spPr>
          <a:xfrm>
            <a:off x="4876800" y="1495444"/>
            <a:ext cx="3962400" cy="4648200"/>
          </a:xfr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39552" y="836712"/>
            <a:ext cx="8305800" cy="1143000"/>
          </a:xfrm>
        </p:spPr>
        <p:txBody>
          <a:bodyPr>
            <a:normAutofit fontScale="90000"/>
          </a:bodyPr>
          <a:lstStyle/>
          <a:p>
            <a:pPr algn="ctr"/>
            <a:r>
              <a:rPr lang="en-US" dirty="0">
                <a:cs typeface="Times New Roman" pitchFamily="18" charset="0"/>
              </a:rPr>
              <a:t>PRESSURE-VELOCITY DIAGRAM FOR</a:t>
            </a:r>
            <a:br>
              <a:rPr lang="en-US" dirty="0">
                <a:cs typeface="Times New Roman" pitchFamily="18" charset="0"/>
              </a:rPr>
            </a:br>
            <a:r>
              <a:rPr lang="en-US" dirty="0">
                <a:cs typeface="Times New Roman" pitchFamily="18" charset="0"/>
              </a:rPr>
              <a:t>A MOVING REACTION BLADE</a:t>
            </a:r>
            <a:endParaRPr lang="en-US" dirty="0"/>
          </a:p>
        </p:txBody>
      </p:sp>
      <p:sp>
        <p:nvSpPr>
          <p:cNvPr id="65" name="Footer Placeholder 2"/>
          <p:cNvSpPr>
            <a:spLocks noGrp="1"/>
          </p:cNvSpPr>
          <p:nvPr>
            <p:ph type="ftr" sz="quarter" idx="11"/>
          </p:nvPr>
        </p:nvSpPr>
        <p:spPr/>
        <p:txBody>
          <a:bodyPr/>
          <a:lstStyle/>
          <a:p>
            <a:r>
              <a:rPr lang="en-US" smtClean="0"/>
              <a:t>PES</a:t>
            </a:r>
            <a:endParaRPr lang="en-US" i="0">
              <a:latin typeface="Arial" charset="0"/>
            </a:endParaRPr>
          </a:p>
        </p:txBody>
      </p:sp>
      <p:grpSp>
        <p:nvGrpSpPr>
          <p:cNvPr id="2" name="Group 4"/>
          <p:cNvGrpSpPr>
            <a:grpSpLocks/>
          </p:cNvGrpSpPr>
          <p:nvPr/>
        </p:nvGrpSpPr>
        <p:grpSpPr bwMode="auto">
          <a:xfrm>
            <a:off x="0" y="2060848"/>
            <a:ext cx="4806950" cy="4289425"/>
            <a:chOff x="0" y="946"/>
            <a:chExt cx="3028" cy="2702"/>
          </a:xfrm>
        </p:grpSpPr>
        <p:sp>
          <p:nvSpPr>
            <p:cNvPr id="131077" name="Line 5"/>
            <p:cNvSpPr>
              <a:spLocks noChangeShapeType="1"/>
            </p:cNvSpPr>
            <p:nvPr/>
          </p:nvSpPr>
          <p:spPr bwMode="auto">
            <a:xfrm>
              <a:off x="1766" y="2437"/>
              <a:ext cx="667" cy="1"/>
            </a:xfrm>
            <a:prstGeom prst="line">
              <a:avLst/>
            </a:prstGeom>
            <a:noFill/>
            <a:ln w="38100">
              <a:solidFill>
                <a:srgbClr val="242729"/>
              </a:solidFill>
              <a:round/>
              <a:headEnd/>
              <a:tailEnd/>
            </a:ln>
          </p:spPr>
          <p:txBody>
            <a:bodyPr/>
            <a:lstStyle/>
            <a:p>
              <a:endParaRPr lang="en-IN"/>
            </a:p>
          </p:txBody>
        </p:sp>
        <p:sp>
          <p:nvSpPr>
            <p:cNvPr id="131078" name="Line 6"/>
            <p:cNvSpPr>
              <a:spLocks noChangeShapeType="1"/>
            </p:cNvSpPr>
            <p:nvPr/>
          </p:nvSpPr>
          <p:spPr bwMode="auto">
            <a:xfrm>
              <a:off x="1740" y="2175"/>
              <a:ext cx="667" cy="1"/>
            </a:xfrm>
            <a:prstGeom prst="line">
              <a:avLst/>
            </a:prstGeom>
            <a:noFill/>
            <a:ln w="38100">
              <a:solidFill>
                <a:srgbClr val="242729"/>
              </a:solidFill>
              <a:round/>
              <a:headEnd/>
              <a:tailEnd/>
            </a:ln>
          </p:spPr>
          <p:txBody>
            <a:bodyPr/>
            <a:lstStyle/>
            <a:p>
              <a:endParaRPr lang="en-IN"/>
            </a:p>
          </p:txBody>
        </p:sp>
        <p:sp>
          <p:nvSpPr>
            <p:cNvPr id="131079" name="Freeform 7"/>
            <p:cNvSpPr>
              <a:spLocks/>
            </p:cNvSpPr>
            <p:nvPr/>
          </p:nvSpPr>
          <p:spPr bwMode="auto">
            <a:xfrm>
              <a:off x="2433" y="2305"/>
              <a:ext cx="43" cy="132"/>
            </a:xfrm>
            <a:custGeom>
              <a:avLst/>
              <a:gdLst/>
              <a:ahLst/>
              <a:cxnLst>
                <a:cxn ang="0">
                  <a:pos x="0" y="659"/>
                </a:cxn>
                <a:cxn ang="0">
                  <a:pos x="150" y="531"/>
                </a:cxn>
                <a:cxn ang="0">
                  <a:pos x="215" y="344"/>
                </a:cxn>
                <a:cxn ang="0">
                  <a:pos x="179" y="150"/>
                </a:cxn>
                <a:cxn ang="0">
                  <a:pos x="51" y="0"/>
                </a:cxn>
              </a:cxnLst>
              <a:rect l="0" t="0" r="r" b="b"/>
              <a:pathLst>
                <a:path w="215" h="659">
                  <a:moveTo>
                    <a:pt x="0" y="659"/>
                  </a:moveTo>
                  <a:lnTo>
                    <a:pt x="150" y="531"/>
                  </a:lnTo>
                  <a:lnTo>
                    <a:pt x="215" y="344"/>
                  </a:lnTo>
                  <a:lnTo>
                    <a:pt x="179" y="150"/>
                  </a:lnTo>
                  <a:lnTo>
                    <a:pt x="51" y="0"/>
                  </a:lnTo>
                </a:path>
              </a:pathLst>
            </a:custGeom>
            <a:noFill/>
            <a:ln w="38100" cmpd="sng">
              <a:solidFill>
                <a:srgbClr val="242729"/>
              </a:solidFill>
              <a:prstDash val="solid"/>
              <a:round/>
              <a:headEnd/>
              <a:tailEnd/>
            </a:ln>
          </p:spPr>
          <p:txBody>
            <a:bodyPr/>
            <a:lstStyle/>
            <a:p>
              <a:endParaRPr lang="en-IN"/>
            </a:p>
          </p:txBody>
        </p:sp>
        <p:sp>
          <p:nvSpPr>
            <p:cNvPr id="131080" name="Freeform 8"/>
            <p:cNvSpPr>
              <a:spLocks/>
            </p:cNvSpPr>
            <p:nvPr/>
          </p:nvSpPr>
          <p:spPr bwMode="auto">
            <a:xfrm>
              <a:off x="2382" y="2175"/>
              <a:ext cx="98" cy="262"/>
            </a:xfrm>
            <a:custGeom>
              <a:avLst/>
              <a:gdLst/>
              <a:ahLst/>
              <a:cxnLst>
                <a:cxn ang="0">
                  <a:pos x="125" y="0"/>
                </a:cxn>
                <a:cxn ang="0">
                  <a:pos x="261" y="16"/>
                </a:cxn>
                <a:cxn ang="0">
                  <a:pos x="360" y="58"/>
                </a:cxn>
                <a:cxn ang="0">
                  <a:pos x="430" y="121"/>
                </a:cxn>
                <a:cxn ang="0">
                  <a:pos x="472" y="197"/>
                </a:cxn>
                <a:cxn ang="0">
                  <a:pos x="490" y="283"/>
                </a:cxn>
                <a:cxn ang="0">
                  <a:pos x="487" y="370"/>
                </a:cxn>
                <a:cxn ang="0">
                  <a:pos x="469" y="454"/>
                </a:cxn>
                <a:cxn ang="0">
                  <a:pos x="438" y="527"/>
                </a:cxn>
                <a:cxn ang="0">
                  <a:pos x="397" y="585"/>
                </a:cxn>
                <a:cxn ang="0">
                  <a:pos x="349" y="630"/>
                </a:cxn>
                <a:cxn ang="0">
                  <a:pos x="297" y="667"/>
                </a:cxn>
                <a:cxn ang="0">
                  <a:pos x="242" y="700"/>
                </a:cxn>
                <a:cxn ang="0">
                  <a:pos x="188" y="733"/>
                </a:cxn>
                <a:cxn ang="0">
                  <a:pos x="135" y="768"/>
                </a:cxn>
                <a:cxn ang="0">
                  <a:pos x="88" y="810"/>
                </a:cxn>
                <a:cxn ang="0">
                  <a:pos x="47" y="863"/>
                </a:cxn>
                <a:cxn ang="0">
                  <a:pos x="16" y="931"/>
                </a:cxn>
                <a:cxn ang="0">
                  <a:pos x="0" y="1007"/>
                </a:cxn>
                <a:cxn ang="0">
                  <a:pos x="5" y="1087"/>
                </a:cxn>
                <a:cxn ang="0">
                  <a:pos x="35" y="1165"/>
                </a:cxn>
                <a:cxn ang="0">
                  <a:pos x="98" y="1236"/>
                </a:cxn>
                <a:cxn ang="0">
                  <a:pos x="198" y="1293"/>
                </a:cxn>
                <a:cxn ang="0">
                  <a:pos x="259" y="1310"/>
                </a:cxn>
              </a:cxnLst>
              <a:rect l="0" t="0" r="r" b="b"/>
              <a:pathLst>
                <a:path w="490" h="1310">
                  <a:moveTo>
                    <a:pt x="125" y="0"/>
                  </a:moveTo>
                  <a:lnTo>
                    <a:pt x="261" y="16"/>
                  </a:lnTo>
                  <a:lnTo>
                    <a:pt x="360" y="58"/>
                  </a:lnTo>
                  <a:lnTo>
                    <a:pt x="430" y="121"/>
                  </a:lnTo>
                  <a:lnTo>
                    <a:pt x="472" y="197"/>
                  </a:lnTo>
                  <a:lnTo>
                    <a:pt x="490" y="283"/>
                  </a:lnTo>
                  <a:lnTo>
                    <a:pt x="487" y="370"/>
                  </a:lnTo>
                  <a:lnTo>
                    <a:pt x="469" y="454"/>
                  </a:lnTo>
                  <a:lnTo>
                    <a:pt x="438" y="527"/>
                  </a:lnTo>
                  <a:lnTo>
                    <a:pt x="397" y="585"/>
                  </a:lnTo>
                  <a:lnTo>
                    <a:pt x="349" y="630"/>
                  </a:lnTo>
                  <a:lnTo>
                    <a:pt x="297" y="667"/>
                  </a:lnTo>
                  <a:lnTo>
                    <a:pt x="242" y="700"/>
                  </a:lnTo>
                  <a:lnTo>
                    <a:pt x="188" y="733"/>
                  </a:lnTo>
                  <a:lnTo>
                    <a:pt x="135" y="768"/>
                  </a:lnTo>
                  <a:lnTo>
                    <a:pt x="88" y="810"/>
                  </a:lnTo>
                  <a:lnTo>
                    <a:pt x="47" y="863"/>
                  </a:lnTo>
                  <a:lnTo>
                    <a:pt x="16" y="931"/>
                  </a:lnTo>
                  <a:lnTo>
                    <a:pt x="0" y="1007"/>
                  </a:lnTo>
                  <a:lnTo>
                    <a:pt x="5" y="1087"/>
                  </a:lnTo>
                  <a:lnTo>
                    <a:pt x="35" y="1165"/>
                  </a:lnTo>
                  <a:lnTo>
                    <a:pt x="98" y="1236"/>
                  </a:lnTo>
                  <a:lnTo>
                    <a:pt x="198" y="1293"/>
                  </a:lnTo>
                  <a:lnTo>
                    <a:pt x="259" y="1310"/>
                  </a:lnTo>
                </a:path>
              </a:pathLst>
            </a:custGeom>
            <a:noFill/>
            <a:ln w="38100" cmpd="sng">
              <a:solidFill>
                <a:srgbClr val="242729"/>
              </a:solidFill>
              <a:prstDash val="solid"/>
              <a:round/>
              <a:headEnd/>
              <a:tailEnd/>
            </a:ln>
          </p:spPr>
          <p:txBody>
            <a:bodyPr/>
            <a:lstStyle/>
            <a:p>
              <a:endParaRPr lang="en-IN"/>
            </a:p>
          </p:txBody>
        </p:sp>
        <p:sp>
          <p:nvSpPr>
            <p:cNvPr id="131081" name="Line 9"/>
            <p:cNvSpPr>
              <a:spLocks noChangeShapeType="1"/>
            </p:cNvSpPr>
            <p:nvPr/>
          </p:nvSpPr>
          <p:spPr bwMode="auto">
            <a:xfrm flipH="1">
              <a:off x="187" y="2437"/>
              <a:ext cx="667" cy="1"/>
            </a:xfrm>
            <a:prstGeom prst="line">
              <a:avLst/>
            </a:prstGeom>
            <a:noFill/>
            <a:ln w="38100">
              <a:solidFill>
                <a:srgbClr val="242729"/>
              </a:solidFill>
              <a:round/>
              <a:headEnd/>
              <a:tailEnd/>
            </a:ln>
          </p:spPr>
          <p:txBody>
            <a:bodyPr/>
            <a:lstStyle/>
            <a:p>
              <a:endParaRPr lang="en-IN"/>
            </a:p>
          </p:txBody>
        </p:sp>
        <p:sp>
          <p:nvSpPr>
            <p:cNvPr id="131082" name="Line 10"/>
            <p:cNvSpPr>
              <a:spLocks noChangeShapeType="1"/>
            </p:cNvSpPr>
            <p:nvPr/>
          </p:nvSpPr>
          <p:spPr bwMode="auto">
            <a:xfrm flipH="1">
              <a:off x="214" y="2175"/>
              <a:ext cx="667" cy="1"/>
            </a:xfrm>
            <a:prstGeom prst="line">
              <a:avLst/>
            </a:prstGeom>
            <a:noFill/>
            <a:ln w="38100">
              <a:solidFill>
                <a:srgbClr val="242729"/>
              </a:solidFill>
              <a:round/>
              <a:headEnd/>
              <a:tailEnd/>
            </a:ln>
          </p:spPr>
          <p:txBody>
            <a:bodyPr/>
            <a:lstStyle/>
            <a:p>
              <a:endParaRPr lang="en-IN"/>
            </a:p>
          </p:txBody>
        </p:sp>
        <p:sp>
          <p:nvSpPr>
            <p:cNvPr id="131083" name="Freeform 11"/>
            <p:cNvSpPr>
              <a:spLocks/>
            </p:cNvSpPr>
            <p:nvPr/>
          </p:nvSpPr>
          <p:spPr bwMode="auto">
            <a:xfrm>
              <a:off x="144" y="2305"/>
              <a:ext cx="43" cy="132"/>
            </a:xfrm>
            <a:custGeom>
              <a:avLst/>
              <a:gdLst/>
              <a:ahLst/>
              <a:cxnLst>
                <a:cxn ang="0">
                  <a:pos x="165" y="0"/>
                </a:cxn>
                <a:cxn ang="0">
                  <a:pos x="36" y="150"/>
                </a:cxn>
                <a:cxn ang="0">
                  <a:pos x="0" y="344"/>
                </a:cxn>
                <a:cxn ang="0">
                  <a:pos x="64" y="531"/>
                </a:cxn>
                <a:cxn ang="0">
                  <a:pos x="215" y="659"/>
                </a:cxn>
              </a:cxnLst>
              <a:rect l="0" t="0" r="r" b="b"/>
              <a:pathLst>
                <a:path w="215" h="659">
                  <a:moveTo>
                    <a:pt x="165" y="0"/>
                  </a:moveTo>
                  <a:lnTo>
                    <a:pt x="36" y="150"/>
                  </a:lnTo>
                  <a:lnTo>
                    <a:pt x="0" y="344"/>
                  </a:lnTo>
                  <a:lnTo>
                    <a:pt x="64" y="531"/>
                  </a:lnTo>
                  <a:lnTo>
                    <a:pt x="215" y="659"/>
                  </a:lnTo>
                </a:path>
              </a:pathLst>
            </a:custGeom>
            <a:noFill/>
            <a:ln w="38100" cmpd="sng">
              <a:solidFill>
                <a:srgbClr val="242729"/>
              </a:solidFill>
              <a:prstDash val="solid"/>
              <a:round/>
              <a:headEnd/>
              <a:tailEnd/>
            </a:ln>
          </p:spPr>
          <p:txBody>
            <a:bodyPr/>
            <a:lstStyle/>
            <a:p>
              <a:endParaRPr lang="en-IN"/>
            </a:p>
          </p:txBody>
        </p:sp>
        <p:sp>
          <p:nvSpPr>
            <p:cNvPr id="131084" name="Freeform 12"/>
            <p:cNvSpPr>
              <a:spLocks/>
            </p:cNvSpPr>
            <p:nvPr/>
          </p:nvSpPr>
          <p:spPr bwMode="auto">
            <a:xfrm>
              <a:off x="141" y="2175"/>
              <a:ext cx="73" cy="74"/>
            </a:xfrm>
            <a:custGeom>
              <a:avLst/>
              <a:gdLst/>
              <a:ahLst/>
              <a:cxnLst>
                <a:cxn ang="0">
                  <a:pos x="364" y="0"/>
                </a:cxn>
                <a:cxn ang="0">
                  <a:pos x="228" y="16"/>
                </a:cxn>
                <a:cxn ang="0">
                  <a:pos x="129" y="58"/>
                </a:cxn>
                <a:cxn ang="0">
                  <a:pos x="59" y="121"/>
                </a:cxn>
                <a:cxn ang="0">
                  <a:pos x="18" y="197"/>
                </a:cxn>
                <a:cxn ang="0">
                  <a:pos x="0" y="283"/>
                </a:cxn>
                <a:cxn ang="0">
                  <a:pos x="2" y="370"/>
                </a:cxn>
              </a:cxnLst>
              <a:rect l="0" t="0" r="r" b="b"/>
              <a:pathLst>
                <a:path w="364" h="370">
                  <a:moveTo>
                    <a:pt x="364" y="0"/>
                  </a:moveTo>
                  <a:lnTo>
                    <a:pt x="228" y="16"/>
                  </a:lnTo>
                  <a:lnTo>
                    <a:pt x="129" y="58"/>
                  </a:lnTo>
                  <a:lnTo>
                    <a:pt x="59" y="121"/>
                  </a:lnTo>
                  <a:lnTo>
                    <a:pt x="18" y="197"/>
                  </a:lnTo>
                  <a:lnTo>
                    <a:pt x="0" y="283"/>
                  </a:lnTo>
                  <a:lnTo>
                    <a:pt x="2" y="370"/>
                  </a:lnTo>
                </a:path>
              </a:pathLst>
            </a:custGeom>
            <a:noFill/>
            <a:ln w="38100" cmpd="sng">
              <a:solidFill>
                <a:srgbClr val="242729"/>
              </a:solidFill>
              <a:prstDash val="solid"/>
              <a:round/>
              <a:headEnd/>
              <a:tailEnd/>
            </a:ln>
          </p:spPr>
          <p:txBody>
            <a:bodyPr/>
            <a:lstStyle/>
            <a:p>
              <a:endParaRPr lang="en-IN"/>
            </a:p>
          </p:txBody>
        </p:sp>
        <p:sp>
          <p:nvSpPr>
            <p:cNvPr id="131085" name="Freeform 13"/>
            <p:cNvSpPr>
              <a:spLocks/>
            </p:cNvSpPr>
            <p:nvPr/>
          </p:nvSpPr>
          <p:spPr bwMode="auto">
            <a:xfrm>
              <a:off x="142" y="2249"/>
              <a:ext cx="97" cy="188"/>
            </a:xfrm>
            <a:custGeom>
              <a:avLst/>
              <a:gdLst/>
              <a:ahLst/>
              <a:cxnLst>
                <a:cxn ang="0">
                  <a:pos x="0" y="0"/>
                </a:cxn>
                <a:cxn ang="0">
                  <a:pos x="18" y="84"/>
                </a:cxn>
                <a:cxn ang="0">
                  <a:pos x="49" y="157"/>
                </a:cxn>
                <a:cxn ang="0">
                  <a:pos x="90" y="215"/>
                </a:cxn>
                <a:cxn ang="0">
                  <a:pos x="138" y="260"/>
                </a:cxn>
                <a:cxn ang="0">
                  <a:pos x="190" y="297"/>
                </a:cxn>
                <a:cxn ang="0">
                  <a:pos x="245" y="330"/>
                </a:cxn>
                <a:cxn ang="0">
                  <a:pos x="299" y="363"/>
                </a:cxn>
                <a:cxn ang="0">
                  <a:pos x="351" y="398"/>
                </a:cxn>
                <a:cxn ang="0">
                  <a:pos x="399" y="440"/>
                </a:cxn>
                <a:cxn ang="0">
                  <a:pos x="440" y="493"/>
                </a:cxn>
                <a:cxn ang="0">
                  <a:pos x="470" y="561"/>
                </a:cxn>
                <a:cxn ang="0">
                  <a:pos x="487" y="637"/>
                </a:cxn>
                <a:cxn ang="0">
                  <a:pos x="483" y="717"/>
                </a:cxn>
                <a:cxn ang="0">
                  <a:pos x="452" y="795"/>
                </a:cxn>
                <a:cxn ang="0">
                  <a:pos x="389" y="866"/>
                </a:cxn>
                <a:cxn ang="0">
                  <a:pos x="289" y="923"/>
                </a:cxn>
                <a:cxn ang="0">
                  <a:pos x="228" y="940"/>
                </a:cxn>
              </a:cxnLst>
              <a:rect l="0" t="0" r="r" b="b"/>
              <a:pathLst>
                <a:path w="487" h="940">
                  <a:moveTo>
                    <a:pt x="0" y="0"/>
                  </a:moveTo>
                  <a:lnTo>
                    <a:pt x="18" y="84"/>
                  </a:lnTo>
                  <a:lnTo>
                    <a:pt x="49" y="157"/>
                  </a:lnTo>
                  <a:lnTo>
                    <a:pt x="90" y="215"/>
                  </a:lnTo>
                  <a:lnTo>
                    <a:pt x="138" y="260"/>
                  </a:lnTo>
                  <a:lnTo>
                    <a:pt x="190" y="297"/>
                  </a:lnTo>
                  <a:lnTo>
                    <a:pt x="245" y="330"/>
                  </a:lnTo>
                  <a:lnTo>
                    <a:pt x="299" y="363"/>
                  </a:lnTo>
                  <a:lnTo>
                    <a:pt x="351" y="398"/>
                  </a:lnTo>
                  <a:lnTo>
                    <a:pt x="399" y="440"/>
                  </a:lnTo>
                  <a:lnTo>
                    <a:pt x="440" y="493"/>
                  </a:lnTo>
                  <a:lnTo>
                    <a:pt x="470" y="561"/>
                  </a:lnTo>
                  <a:lnTo>
                    <a:pt x="487" y="637"/>
                  </a:lnTo>
                  <a:lnTo>
                    <a:pt x="483" y="717"/>
                  </a:lnTo>
                  <a:lnTo>
                    <a:pt x="452" y="795"/>
                  </a:lnTo>
                  <a:lnTo>
                    <a:pt x="389" y="866"/>
                  </a:lnTo>
                  <a:lnTo>
                    <a:pt x="289" y="923"/>
                  </a:lnTo>
                  <a:lnTo>
                    <a:pt x="228" y="940"/>
                  </a:lnTo>
                </a:path>
              </a:pathLst>
            </a:custGeom>
            <a:noFill/>
            <a:ln w="38100" cmpd="sng">
              <a:solidFill>
                <a:srgbClr val="242729"/>
              </a:solidFill>
              <a:prstDash val="solid"/>
              <a:round/>
              <a:headEnd/>
              <a:tailEnd/>
            </a:ln>
          </p:spPr>
          <p:txBody>
            <a:bodyPr/>
            <a:lstStyle/>
            <a:p>
              <a:endParaRPr lang="en-IN"/>
            </a:p>
          </p:txBody>
        </p:sp>
        <p:sp>
          <p:nvSpPr>
            <p:cNvPr id="131086" name="Freeform 14"/>
            <p:cNvSpPr>
              <a:spLocks/>
            </p:cNvSpPr>
            <p:nvPr/>
          </p:nvSpPr>
          <p:spPr bwMode="auto">
            <a:xfrm>
              <a:off x="2096" y="2281"/>
              <a:ext cx="224" cy="198"/>
            </a:xfrm>
            <a:custGeom>
              <a:avLst/>
              <a:gdLst/>
              <a:ahLst/>
              <a:cxnLst>
                <a:cxn ang="0">
                  <a:pos x="10" y="0"/>
                </a:cxn>
                <a:cxn ang="0">
                  <a:pos x="0" y="161"/>
                </a:cxn>
                <a:cxn ang="0">
                  <a:pos x="16" y="320"/>
                </a:cxn>
                <a:cxn ang="0">
                  <a:pos x="53" y="474"/>
                </a:cxn>
                <a:cxn ang="0">
                  <a:pos x="114" y="615"/>
                </a:cxn>
                <a:cxn ang="0">
                  <a:pos x="194" y="739"/>
                </a:cxn>
                <a:cxn ang="0">
                  <a:pos x="293" y="842"/>
                </a:cxn>
                <a:cxn ang="0">
                  <a:pos x="403" y="919"/>
                </a:cxn>
                <a:cxn ang="0">
                  <a:pos x="524" y="970"/>
                </a:cxn>
                <a:cxn ang="0">
                  <a:pos x="651" y="990"/>
                </a:cxn>
                <a:cxn ang="0">
                  <a:pos x="777" y="980"/>
                </a:cxn>
                <a:cxn ang="0">
                  <a:pos x="901" y="942"/>
                </a:cxn>
                <a:cxn ang="0">
                  <a:pos x="1015" y="873"/>
                </a:cxn>
                <a:cxn ang="0">
                  <a:pos x="1119" y="779"/>
                </a:cxn>
              </a:cxnLst>
              <a:rect l="0" t="0" r="r" b="b"/>
              <a:pathLst>
                <a:path w="1119" h="990">
                  <a:moveTo>
                    <a:pt x="10" y="0"/>
                  </a:moveTo>
                  <a:lnTo>
                    <a:pt x="0" y="161"/>
                  </a:lnTo>
                  <a:lnTo>
                    <a:pt x="16" y="320"/>
                  </a:lnTo>
                  <a:lnTo>
                    <a:pt x="53" y="474"/>
                  </a:lnTo>
                  <a:lnTo>
                    <a:pt x="114" y="615"/>
                  </a:lnTo>
                  <a:lnTo>
                    <a:pt x="194" y="739"/>
                  </a:lnTo>
                  <a:lnTo>
                    <a:pt x="293" y="842"/>
                  </a:lnTo>
                  <a:lnTo>
                    <a:pt x="403" y="919"/>
                  </a:lnTo>
                  <a:lnTo>
                    <a:pt x="524" y="970"/>
                  </a:lnTo>
                  <a:lnTo>
                    <a:pt x="651" y="990"/>
                  </a:lnTo>
                  <a:lnTo>
                    <a:pt x="777" y="980"/>
                  </a:lnTo>
                  <a:lnTo>
                    <a:pt x="901" y="942"/>
                  </a:lnTo>
                  <a:lnTo>
                    <a:pt x="1015" y="873"/>
                  </a:lnTo>
                  <a:lnTo>
                    <a:pt x="1119" y="779"/>
                  </a:lnTo>
                </a:path>
              </a:pathLst>
            </a:custGeom>
            <a:noFill/>
            <a:ln w="38100" cmpd="sng">
              <a:solidFill>
                <a:srgbClr val="242729"/>
              </a:solidFill>
              <a:prstDash val="solid"/>
              <a:round/>
              <a:headEnd/>
              <a:tailEnd/>
            </a:ln>
          </p:spPr>
          <p:txBody>
            <a:bodyPr/>
            <a:lstStyle/>
            <a:p>
              <a:endParaRPr lang="en-IN"/>
            </a:p>
          </p:txBody>
        </p:sp>
        <p:sp>
          <p:nvSpPr>
            <p:cNvPr id="131087" name="Freeform 15"/>
            <p:cNvSpPr>
              <a:spLocks/>
            </p:cNvSpPr>
            <p:nvPr/>
          </p:nvSpPr>
          <p:spPr bwMode="auto">
            <a:xfrm>
              <a:off x="2084" y="2281"/>
              <a:ext cx="28" cy="51"/>
            </a:xfrm>
            <a:custGeom>
              <a:avLst/>
              <a:gdLst/>
              <a:ahLst/>
              <a:cxnLst>
                <a:cxn ang="0">
                  <a:pos x="144" y="255"/>
                </a:cxn>
                <a:cxn ang="0">
                  <a:pos x="0" y="255"/>
                </a:cxn>
                <a:cxn ang="0">
                  <a:pos x="74" y="0"/>
                </a:cxn>
                <a:cxn ang="0">
                  <a:pos x="144" y="255"/>
                </a:cxn>
              </a:cxnLst>
              <a:rect l="0" t="0" r="r" b="b"/>
              <a:pathLst>
                <a:path w="144" h="255">
                  <a:moveTo>
                    <a:pt x="144" y="255"/>
                  </a:moveTo>
                  <a:lnTo>
                    <a:pt x="0" y="255"/>
                  </a:lnTo>
                  <a:lnTo>
                    <a:pt x="74" y="0"/>
                  </a:lnTo>
                  <a:lnTo>
                    <a:pt x="144" y="255"/>
                  </a:lnTo>
                  <a:close/>
                </a:path>
              </a:pathLst>
            </a:custGeom>
            <a:solidFill>
              <a:srgbClr val="131516"/>
            </a:solidFill>
            <a:ln w="38100" cmpd="sng">
              <a:solidFill>
                <a:srgbClr val="000000"/>
              </a:solidFill>
              <a:round/>
              <a:headEnd/>
              <a:tailEnd/>
            </a:ln>
          </p:spPr>
          <p:txBody>
            <a:bodyPr/>
            <a:lstStyle/>
            <a:p>
              <a:endParaRPr lang="en-IN"/>
            </a:p>
          </p:txBody>
        </p:sp>
        <p:sp>
          <p:nvSpPr>
            <p:cNvPr id="131088" name="Freeform 16"/>
            <p:cNvSpPr>
              <a:spLocks/>
            </p:cNvSpPr>
            <p:nvPr/>
          </p:nvSpPr>
          <p:spPr bwMode="auto">
            <a:xfrm>
              <a:off x="2084" y="2281"/>
              <a:ext cx="28" cy="51"/>
            </a:xfrm>
            <a:custGeom>
              <a:avLst/>
              <a:gdLst/>
              <a:ahLst/>
              <a:cxnLst>
                <a:cxn ang="0">
                  <a:pos x="144" y="255"/>
                </a:cxn>
                <a:cxn ang="0">
                  <a:pos x="0" y="255"/>
                </a:cxn>
                <a:cxn ang="0">
                  <a:pos x="74" y="0"/>
                </a:cxn>
                <a:cxn ang="0">
                  <a:pos x="144" y="255"/>
                </a:cxn>
              </a:cxnLst>
              <a:rect l="0" t="0" r="r" b="b"/>
              <a:pathLst>
                <a:path w="144" h="255">
                  <a:moveTo>
                    <a:pt x="144" y="255"/>
                  </a:moveTo>
                  <a:lnTo>
                    <a:pt x="0" y="255"/>
                  </a:lnTo>
                  <a:lnTo>
                    <a:pt x="74" y="0"/>
                  </a:lnTo>
                  <a:lnTo>
                    <a:pt x="144" y="255"/>
                  </a:lnTo>
                </a:path>
              </a:pathLst>
            </a:custGeom>
            <a:noFill/>
            <a:ln w="38100" cmpd="sng">
              <a:solidFill>
                <a:srgbClr val="242729"/>
              </a:solidFill>
              <a:prstDash val="solid"/>
              <a:round/>
              <a:headEnd/>
              <a:tailEnd/>
            </a:ln>
          </p:spPr>
          <p:txBody>
            <a:bodyPr/>
            <a:lstStyle/>
            <a:p>
              <a:endParaRPr lang="en-IN"/>
            </a:p>
          </p:txBody>
        </p:sp>
        <p:sp>
          <p:nvSpPr>
            <p:cNvPr id="131089" name="Freeform 17"/>
            <p:cNvSpPr>
              <a:spLocks/>
            </p:cNvSpPr>
            <p:nvPr/>
          </p:nvSpPr>
          <p:spPr bwMode="auto">
            <a:xfrm>
              <a:off x="2184" y="2140"/>
              <a:ext cx="129" cy="35"/>
            </a:xfrm>
            <a:custGeom>
              <a:avLst/>
              <a:gdLst/>
              <a:ahLst/>
              <a:cxnLst>
                <a:cxn ang="0">
                  <a:pos x="647" y="176"/>
                </a:cxn>
                <a:cxn ang="0">
                  <a:pos x="551" y="99"/>
                </a:cxn>
                <a:cxn ang="0">
                  <a:pos x="447" y="42"/>
                </a:cxn>
                <a:cxn ang="0">
                  <a:pos x="335" y="10"/>
                </a:cxn>
                <a:cxn ang="0">
                  <a:pos x="222" y="0"/>
                </a:cxn>
                <a:cxn ang="0">
                  <a:pos x="109" y="15"/>
                </a:cxn>
                <a:cxn ang="0">
                  <a:pos x="0" y="55"/>
                </a:cxn>
              </a:cxnLst>
              <a:rect l="0" t="0" r="r" b="b"/>
              <a:pathLst>
                <a:path w="647" h="176">
                  <a:moveTo>
                    <a:pt x="647" y="176"/>
                  </a:moveTo>
                  <a:lnTo>
                    <a:pt x="551" y="99"/>
                  </a:lnTo>
                  <a:lnTo>
                    <a:pt x="447" y="42"/>
                  </a:lnTo>
                  <a:lnTo>
                    <a:pt x="335" y="10"/>
                  </a:lnTo>
                  <a:lnTo>
                    <a:pt x="222" y="0"/>
                  </a:lnTo>
                  <a:lnTo>
                    <a:pt x="109" y="15"/>
                  </a:lnTo>
                  <a:lnTo>
                    <a:pt x="0" y="55"/>
                  </a:lnTo>
                </a:path>
              </a:pathLst>
            </a:custGeom>
            <a:noFill/>
            <a:ln w="38100" cmpd="sng">
              <a:solidFill>
                <a:srgbClr val="242729"/>
              </a:solidFill>
              <a:prstDash val="solid"/>
              <a:round/>
              <a:headEnd/>
              <a:tailEnd/>
            </a:ln>
          </p:spPr>
          <p:txBody>
            <a:bodyPr/>
            <a:lstStyle/>
            <a:p>
              <a:endParaRPr lang="en-IN"/>
            </a:p>
          </p:txBody>
        </p:sp>
        <p:sp>
          <p:nvSpPr>
            <p:cNvPr id="131090" name="Text Box 18"/>
            <p:cNvSpPr txBox="1">
              <a:spLocks noChangeArrowheads="1"/>
            </p:cNvSpPr>
            <p:nvPr/>
          </p:nvSpPr>
          <p:spPr bwMode="auto">
            <a:xfrm>
              <a:off x="271" y="2170"/>
              <a:ext cx="537" cy="288"/>
            </a:xfrm>
            <a:prstGeom prst="rect">
              <a:avLst/>
            </a:prstGeom>
            <a:noFill/>
            <a:ln w="38100">
              <a:noFill/>
              <a:miter lim="800000"/>
              <a:headEnd/>
              <a:tailEnd/>
            </a:ln>
            <a:effectLst/>
          </p:spPr>
          <p:txBody>
            <a:bodyPr wrap="none">
              <a:spAutoFit/>
            </a:bodyPr>
            <a:lstStyle/>
            <a:p>
              <a:pPr algn="ctr"/>
              <a:r>
                <a:rPr lang="en-US" sz="1200"/>
                <a:t>TURBINE</a:t>
              </a:r>
            </a:p>
            <a:p>
              <a:pPr algn="ctr"/>
              <a:r>
                <a:rPr lang="en-US" sz="1200"/>
                <a:t>SHAFT</a:t>
              </a:r>
            </a:p>
          </p:txBody>
        </p:sp>
        <p:sp>
          <p:nvSpPr>
            <p:cNvPr id="131091" name="Text Box 19"/>
            <p:cNvSpPr txBox="1">
              <a:spLocks noChangeArrowheads="1"/>
            </p:cNvSpPr>
            <p:nvPr/>
          </p:nvSpPr>
          <p:spPr bwMode="auto">
            <a:xfrm>
              <a:off x="677" y="946"/>
              <a:ext cx="1056" cy="173"/>
            </a:xfrm>
            <a:prstGeom prst="rect">
              <a:avLst/>
            </a:prstGeom>
            <a:noFill/>
            <a:ln w="38100">
              <a:noFill/>
              <a:miter lim="800000"/>
              <a:headEnd/>
              <a:tailEnd/>
            </a:ln>
            <a:effectLst/>
          </p:spPr>
          <p:txBody>
            <a:bodyPr wrap="none">
              <a:spAutoFit/>
            </a:bodyPr>
            <a:lstStyle/>
            <a:p>
              <a:pPr algn="ctr"/>
              <a:r>
                <a:rPr lang="en-US" sz="1200" b="1"/>
                <a:t>DIRECTION OF SPIN</a:t>
              </a:r>
            </a:p>
          </p:txBody>
        </p:sp>
        <p:sp>
          <p:nvSpPr>
            <p:cNvPr id="131092" name="Text Box 20"/>
            <p:cNvSpPr txBox="1">
              <a:spLocks noChangeArrowheads="1"/>
            </p:cNvSpPr>
            <p:nvPr/>
          </p:nvSpPr>
          <p:spPr bwMode="auto">
            <a:xfrm>
              <a:off x="0" y="2530"/>
              <a:ext cx="910" cy="518"/>
            </a:xfrm>
            <a:prstGeom prst="rect">
              <a:avLst/>
            </a:prstGeom>
            <a:noFill/>
            <a:ln w="38100">
              <a:noFill/>
              <a:miter lim="800000"/>
              <a:headEnd/>
              <a:tailEnd/>
            </a:ln>
            <a:effectLst/>
          </p:spPr>
          <p:txBody>
            <a:bodyPr wrap="none">
              <a:spAutoFit/>
            </a:bodyPr>
            <a:lstStyle/>
            <a:p>
              <a:pPr algn="ctr"/>
              <a:r>
                <a:rPr lang="en-US" sz="1200" b="1" u="sng"/>
                <a:t>ENTRANCE</a:t>
              </a:r>
            </a:p>
            <a:p>
              <a:pPr algn="ctr"/>
              <a:r>
                <a:rPr lang="en-US" sz="1200" b="1"/>
                <a:t>HIGH PRESSURE</a:t>
              </a:r>
            </a:p>
            <a:p>
              <a:pPr algn="ctr"/>
              <a:r>
                <a:rPr lang="en-US" sz="1200" b="1"/>
                <a:t>HIGH VELOCITY</a:t>
              </a:r>
            </a:p>
            <a:p>
              <a:pPr algn="ctr"/>
              <a:r>
                <a:rPr lang="en-US" sz="1200" b="1"/>
                <a:t>STEAM INLET</a:t>
              </a:r>
            </a:p>
          </p:txBody>
        </p:sp>
        <p:sp>
          <p:nvSpPr>
            <p:cNvPr id="131093" name="Text Box 21"/>
            <p:cNvSpPr txBox="1">
              <a:spLocks noChangeArrowheads="1"/>
            </p:cNvSpPr>
            <p:nvPr/>
          </p:nvSpPr>
          <p:spPr bwMode="auto">
            <a:xfrm>
              <a:off x="1845" y="994"/>
              <a:ext cx="1183" cy="288"/>
            </a:xfrm>
            <a:prstGeom prst="rect">
              <a:avLst/>
            </a:prstGeom>
            <a:noFill/>
            <a:ln w="9525">
              <a:noFill/>
              <a:miter lim="800000"/>
              <a:headEnd/>
              <a:tailEnd/>
            </a:ln>
            <a:effectLst/>
          </p:spPr>
          <p:txBody>
            <a:bodyPr wrap="none">
              <a:spAutoFit/>
            </a:bodyPr>
            <a:lstStyle/>
            <a:p>
              <a:pPr algn="ctr"/>
              <a:r>
                <a:rPr lang="en-US" sz="1200" b="1"/>
                <a:t>REPRESENTS MOVING</a:t>
              </a:r>
            </a:p>
            <a:p>
              <a:pPr algn="ctr"/>
              <a:r>
                <a:rPr lang="en-US" sz="1200" b="1"/>
                <a:t>REACTION BLADES</a:t>
              </a:r>
            </a:p>
          </p:txBody>
        </p:sp>
        <p:sp>
          <p:nvSpPr>
            <p:cNvPr id="131094" name="Text Box 22"/>
            <p:cNvSpPr txBox="1">
              <a:spLocks noChangeArrowheads="1"/>
            </p:cNvSpPr>
            <p:nvPr/>
          </p:nvSpPr>
          <p:spPr bwMode="auto">
            <a:xfrm>
              <a:off x="1708" y="2655"/>
              <a:ext cx="937" cy="518"/>
            </a:xfrm>
            <a:prstGeom prst="rect">
              <a:avLst/>
            </a:prstGeom>
            <a:noFill/>
            <a:ln w="38100">
              <a:noFill/>
              <a:miter lim="800000"/>
              <a:headEnd/>
              <a:tailEnd/>
            </a:ln>
            <a:effectLst/>
          </p:spPr>
          <p:txBody>
            <a:bodyPr wrap="none">
              <a:spAutoFit/>
            </a:bodyPr>
            <a:lstStyle/>
            <a:p>
              <a:pPr algn="ctr"/>
              <a:r>
                <a:rPr lang="en-US" sz="1200" b="1" u="sng"/>
                <a:t>EXIT</a:t>
              </a:r>
            </a:p>
            <a:p>
              <a:pPr algn="ctr"/>
              <a:r>
                <a:rPr lang="en-US" sz="1200" b="1"/>
                <a:t>LOW PRESSURE</a:t>
              </a:r>
            </a:p>
            <a:p>
              <a:pPr algn="ctr"/>
              <a:r>
                <a:rPr lang="en-US" sz="1200" b="1"/>
                <a:t>LOW VELOCITY</a:t>
              </a:r>
            </a:p>
            <a:p>
              <a:pPr algn="ctr"/>
              <a:r>
                <a:rPr lang="en-US" sz="1200" b="1"/>
                <a:t>STEAM EXHAUST</a:t>
              </a:r>
            </a:p>
          </p:txBody>
        </p:sp>
        <p:grpSp>
          <p:nvGrpSpPr>
            <p:cNvPr id="3" name="Group 23"/>
            <p:cNvGrpSpPr>
              <a:grpSpLocks/>
            </p:cNvGrpSpPr>
            <p:nvPr/>
          </p:nvGrpSpPr>
          <p:grpSpPr bwMode="auto">
            <a:xfrm>
              <a:off x="711" y="1138"/>
              <a:ext cx="1982" cy="2510"/>
              <a:chOff x="540" y="1104"/>
              <a:chExt cx="1982" cy="2510"/>
            </a:xfrm>
          </p:grpSpPr>
          <p:sp>
            <p:nvSpPr>
              <p:cNvPr id="131096" name="Line 24"/>
              <p:cNvSpPr>
                <a:spLocks noChangeShapeType="1"/>
              </p:cNvSpPr>
              <p:nvPr/>
            </p:nvSpPr>
            <p:spPr bwMode="auto">
              <a:xfrm flipV="1">
                <a:off x="2194" y="1263"/>
                <a:ext cx="1" cy="91"/>
              </a:xfrm>
              <a:prstGeom prst="line">
                <a:avLst/>
              </a:prstGeom>
              <a:noFill/>
              <a:ln w="38100">
                <a:solidFill>
                  <a:srgbClr val="242729"/>
                </a:solidFill>
                <a:round/>
                <a:headEnd/>
                <a:tailEnd/>
              </a:ln>
            </p:spPr>
            <p:txBody>
              <a:bodyPr/>
              <a:lstStyle/>
              <a:p>
                <a:endParaRPr lang="en-IN"/>
              </a:p>
            </p:txBody>
          </p:sp>
          <p:sp>
            <p:nvSpPr>
              <p:cNvPr id="131097" name="Freeform 25"/>
              <p:cNvSpPr>
                <a:spLocks/>
              </p:cNvSpPr>
              <p:nvPr/>
            </p:nvSpPr>
            <p:spPr bwMode="auto">
              <a:xfrm>
                <a:off x="2181" y="1263"/>
                <a:ext cx="25" cy="44"/>
              </a:xfrm>
              <a:custGeom>
                <a:avLst/>
                <a:gdLst/>
                <a:ahLst/>
                <a:cxnLst>
                  <a:cxn ang="0">
                    <a:pos x="125" y="218"/>
                  </a:cxn>
                  <a:cxn ang="0">
                    <a:pos x="0" y="218"/>
                  </a:cxn>
                  <a:cxn ang="0">
                    <a:pos x="64" y="0"/>
                  </a:cxn>
                  <a:cxn ang="0">
                    <a:pos x="125" y="218"/>
                  </a:cxn>
                </a:cxnLst>
                <a:rect l="0" t="0" r="r" b="b"/>
                <a:pathLst>
                  <a:path w="125" h="218">
                    <a:moveTo>
                      <a:pt x="125" y="218"/>
                    </a:moveTo>
                    <a:lnTo>
                      <a:pt x="0" y="218"/>
                    </a:lnTo>
                    <a:lnTo>
                      <a:pt x="64" y="0"/>
                    </a:lnTo>
                    <a:lnTo>
                      <a:pt x="125" y="218"/>
                    </a:lnTo>
                    <a:close/>
                  </a:path>
                </a:pathLst>
              </a:custGeom>
              <a:solidFill>
                <a:srgbClr val="131516"/>
              </a:solidFill>
              <a:ln w="38100" cmpd="sng">
                <a:solidFill>
                  <a:srgbClr val="000000"/>
                </a:solidFill>
                <a:round/>
                <a:headEnd/>
                <a:tailEnd/>
              </a:ln>
            </p:spPr>
            <p:txBody>
              <a:bodyPr/>
              <a:lstStyle/>
              <a:p>
                <a:endParaRPr lang="en-IN"/>
              </a:p>
            </p:txBody>
          </p:sp>
          <p:sp>
            <p:nvSpPr>
              <p:cNvPr id="131098" name="Freeform 26"/>
              <p:cNvSpPr>
                <a:spLocks/>
              </p:cNvSpPr>
              <p:nvPr/>
            </p:nvSpPr>
            <p:spPr bwMode="auto">
              <a:xfrm>
                <a:off x="2181" y="1263"/>
                <a:ext cx="25" cy="44"/>
              </a:xfrm>
              <a:custGeom>
                <a:avLst/>
                <a:gdLst/>
                <a:ahLst/>
                <a:cxnLst>
                  <a:cxn ang="0">
                    <a:pos x="125" y="218"/>
                  </a:cxn>
                  <a:cxn ang="0">
                    <a:pos x="0" y="218"/>
                  </a:cxn>
                  <a:cxn ang="0">
                    <a:pos x="64" y="0"/>
                  </a:cxn>
                  <a:cxn ang="0">
                    <a:pos x="125" y="218"/>
                  </a:cxn>
                </a:cxnLst>
                <a:rect l="0" t="0" r="r" b="b"/>
                <a:pathLst>
                  <a:path w="125" h="218">
                    <a:moveTo>
                      <a:pt x="125" y="218"/>
                    </a:moveTo>
                    <a:lnTo>
                      <a:pt x="0" y="218"/>
                    </a:lnTo>
                    <a:lnTo>
                      <a:pt x="64" y="0"/>
                    </a:lnTo>
                    <a:lnTo>
                      <a:pt x="125" y="218"/>
                    </a:lnTo>
                  </a:path>
                </a:pathLst>
              </a:custGeom>
              <a:noFill/>
              <a:ln w="38100" cmpd="sng">
                <a:solidFill>
                  <a:srgbClr val="242729"/>
                </a:solidFill>
                <a:prstDash val="solid"/>
                <a:round/>
                <a:headEnd/>
                <a:tailEnd/>
              </a:ln>
            </p:spPr>
            <p:txBody>
              <a:bodyPr/>
              <a:lstStyle/>
              <a:p>
                <a:endParaRPr lang="en-IN"/>
              </a:p>
            </p:txBody>
          </p:sp>
          <p:sp>
            <p:nvSpPr>
              <p:cNvPr id="131099" name="Freeform 27"/>
              <p:cNvSpPr>
                <a:spLocks/>
              </p:cNvSpPr>
              <p:nvPr/>
            </p:nvSpPr>
            <p:spPr bwMode="auto">
              <a:xfrm>
                <a:off x="2136" y="1470"/>
                <a:ext cx="381" cy="275"/>
              </a:xfrm>
              <a:custGeom>
                <a:avLst/>
                <a:gdLst/>
                <a:ahLst/>
                <a:cxnLst>
                  <a:cxn ang="0">
                    <a:pos x="1904" y="1372"/>
                  </a:cxn>
                  <a:cxn ang="0">
                    <a:pos x="1876" y="1033"/>
                  </a:cxn>
                  <a:cxn ang="0">
                    <a:pos x="1762" y="710"/>
                  </a:cxn>
                  <a:cxn ang="0">
                    <a:pos x="1566" y="429"/>
                  </a:cxn>
                  <a:cxn ang="0">
                    <a:pos x="1307" y="208"/>
                  </a:cxn>
                  <a:cxn ang="0">
                    <a:pos x="997" y="61"/>
                  </a:cxn>
                  <a:cxn ang="0">
                    <a:pos x="662" y="0"/>
                  </a:cxn>
                  <a:cxn ang="0">
                    <a:pos x="321" y="28"/>
                  </a:cxn>
                  <a:cxn ang="0">
                    <a:pos x="0" y="142"/>
                  </a:cxn>
                </a:cxnLst>
                <a:rect l="0" t="0" r="r" b="b"/>
                <a:pathLst>
                  <a:path w="1904" h="1372">
                    <a:moveTo>
                      <a:pt x="1904" y="1372"/>
                    </a:moveTo>
                    <a:lnTo>
                      <a:pt x="1876" y="1033"/>
                    </a:lnTo>
                    <a:lnTo>
                      <a:pt x="1762" y="710"/>
                    </a:lnTo>
                    <a:lnTo>
                      <a:pt x="1566" y="429"/>
                    </a:lnTo>
                    <a:lnTo>
                      <a:pt x="1307" y="208"/>
                    </a:lnTo>
                    <a:lnTo>
                      <a:pt x="997" y="61"/>
                    </a:lnTo>
                    <a:lnTo>
                      <a:pt x="662" y="0"/>
                    </a:lnTo>
                    <a:lnTo>
                      <a:pt x="321" y="28"/>
                    </a:lnTo>
                    <a:lnTo>
                      <a:pt x="0" y="142"/>
                    </a:lnTo>
                  </a:path>
                </a:pathLst>
              </a:custGeom>
              <a:noFill/>
              <a:ln w="38100" cmpd="sng">
                <a:solidFill>
                  <a:srgbClr val="242729"/>
                </a:solidFill>
                <a:prstDash val="solid"/>
                <a:round/>
                <a:headEnd/>
                <a:tailEnd/>
              </a:ln>
            </p:spPr>
            <p:txBody>
              <a:bodyPr/>
              <a:lstStyle/>
              <a:p>
                <a:endParaRPr lang="en-IN"/>
              </a:p>
            </p:txBody>
          </p:sp>
          <p:sp>
            <p:nvSpPr>
              <p:cNvPr id="131100" name="Freeform 28"/>
              <p:cNvSpPr>
                <a:spLocks/>
              </p:cNvSpPr>
              <p:nvPr/>
            </p:nvSpPr>
            <p:spPr bwMode="auto">
              <a:xfrm>
                <a:off x="2043" y="1354"/>
                <a:ext cx="479" cy="391"/>
              </a:xfrm>
              <a:custGeom>
                <a:avLst/>
                <a:gdLst/>
                <a:ahLst/>
                <a:cxnLst>
                  <a:cxn ang="0">
                    <a:pos x="2368" y="1951"/>
                  </a:cxn>
                  <a:cxn ang="0">
                    <a:pos x="2393" y="1527"/>
                  </a:cxn>
                  <a:cxn ang="0">
                    <a:pos x="2309" y="1111"/>
                  </a:cxn>
                  <a:cxn ang="0">
                    <a:pos x="2120" y="730"/>
                  </a:cxn>
                  <a:cxn ang="0">
                    <a:pos x="1841" y="409"/>
                  </a:cxn>
                  <a:cxn ang="0">
                    <a:pos x="1489" y="172"/>
                  </a:cxn>
                  <a:cxn ang="0">
                    <a:pos x="1088" y="31"/>
                  </a:cxn>
                  <a:cxn ang="0">
                    <a:pos x="664" y="0"/>
                  </a:cxn>
                  <a:cxn ang="0">
                    <a:pos x="247" y="76"/>
                  </a:cxn>
                  <a:cxn ang="0">
                    <a:pos x="87" y="171"/>
                  </a:cxn>
                  <a:cxn ang="0">
                    <a:pos x="0" y="333"/>
                  </a:cxn>
                  <a:cxn ang="0">
                    <a:pos x="13" y="519"/>
                  </a:cxn>
                  <a:cxn ang="0">
                    <a:pos x="118" y="670"/>
                  </a:cxn>
                  <a:cxn ang="0">
                    <a:pos x="287" y="744"/>
                  </a:cxn>
                  <a:cxn ang="0">
                    <a:pos x="471" y="718"/>
                  </a:cxn>
                </a:cxnLst>
                <a:rect l="0" t="0" r="r" b="b"/>
                <a:pathLst>
                  <a:path w="2393" h="1951">
                    <a:moveTo>
                      <a:pt x="2368" y="1951"/>
                    </a:moveTo>
                    <a:lnTo>
                      <a:pt x="2393" y="1527"/>
                    </a:lnTo>
                    <a:lnTo>
                      <a:pt x="2309" y="1111"/>
                    </a:lnTo>
                    <a:lnTo>
                      <a:pt x="2120" y="730"/>
                    </a:lnTo>
                    <a:lnTo>
                      <a:pt x="1841" y="409"/>
                    </a:lnTo>
                    <a:lnTo>
                      <a:pt x="1489" y="172"/>
                    </a:lnTo>
                    <a:lnTo>
                      <a:pt x="1088" y="31"/>
                    </a:lnTo>
                    <a:lnTo>
                      <a:pt x="664" y="0"/>
                    </a:lnTo>
                    <a:lnTo>
                      <a:pt x="247" y="76"/>
                    </a:lnTo>
                    <a:lnTo>
                      <a:pt x="87" y="171"/>
                    </a:lnTo>
                    <a:lnTo>
                      <a:pt x="0" y="333"/>
                    </a:lnTo>
                    <a:lnTo>
                      <a:pt x="13" y="519"/>
                    </a:lnTo>
                    <a:lnTo>
                      <a:pt x="118" y="670"/>
                    </a:lnTo>
                    <a:lnTo>
                      <a:pt x="287" y="744"/>
                    </a:lnTo>
                    <a:lnTo>
                      <a:pt x="471" y="718"/>
                    </a:lnTo>
                  </a:path>
                </a:pathLst>
              </a:custGeom>
              <a:noFill/>
              <a:ln w="38100" cmpd="sng">
                <a:solidFill>
                  <a:srgbClr val="242729"/>
                </a:solidFill>
                <a:prstDash val="solid"/>
                <a:round/>
                <a:headEnd/>
                <a:tailEnd/>
              </a:ln>
            </p:spPr>
            <p:txBody>
              <a:bodyPr/>
              <a:lstStyle/>
              <a:p>
                <a:endParaRPr lang="en-IN"/>
              </a:p>
            </p:txBody>
          </p:sp>
          <p:sp>
            <p:nvSpPr>
              <p:cNvPr id="131101" name="Freeform 29"/>
              <p:cNvSpPr>
                <a:spLocks/>
              </p:cNvSpPr>
              <p:nvPr/>
            </p:nvSpPr>
            <p:spPr bwMode="auto">
              <a:xfrm>
                <a:off x="973" y="3271"/>
                <a:ext cx="476" cy="343"/>
              </a:xfrm>
              <a:custGeom>
                <a:avLst/>
                <a:gdLst/>
                <a:ahLst/>
                <a:cxnLst>
                  <a:cxn ang="0">
                    <a:pos x="2381" y="1715"/>
                  </a:cxn>
                  <a:cxn ang="0">
                    <a:pos x="2345" y="1290"/>
                  </a:cxn>
                  <a:cxn ang="0">
                    <a:pos x="2202" y="887"/>
                  </a:cxn>
                  <a:cxn ang="0">
                    <a:pos x="1959" y="535"/>
                  </a:cxn>
                  <a:cxn ang="0">
                    <a:pos x="1633" y="259"/>
                  </a:cxn>
                  <a:cxn ang="0">
                    <a:pos x="1248" y="77"/>
                  </a:cxn>
                  <a:cxn ang="0">
                    <a:pos x="828" y="0"/>
                  </a:cxn>
                  <a:cxn ang="0">
                    <a:pos x="402" y="34"/>
                  </a:cxn>
                  <a:cxn ang="0">
                    <a:pos x="0" y="177"/>
                  </a:cxn>
                </a:cxnLst>
                <a:rect l="0" t="0" r="r" b="b"/>
                <a:pathLst>
                  <a:path w="2381" h="1715">
                    <a:moveTo>
                      <a:pt x="2381" y="1715"/>
                    </a:moveTo>
                    <a:lnTo>
                      <a:pt x="2345" y="1290"/>
                    </a:lnTo>
                    <a:lnTo>
                      <a:pt x="2202" y="887"/>
                    </a:lnTo>
                    <a:lnTo>
                      <a:pt x="1959" y="535"/>
                    </a:lnTo>
                    <a:lnTo>
                      <a:pt x="1633" y="259"/>
                    </a:lnTo>
                    <a:lnTo>
                      <a:pt x="1248" y="77"/>
                    </a:lnTo>
                    <a:lnTo>
                      <a:pt x="828" y="0"/>
                    </a:lnTo>
                    <a:lnTo>
                      <a:pt x="402" y="34"/>
                    </a:lnTo>
                    <a:lnTo>
                      <a:pt x="0" y="177"/>
                    </a:lnTo>
                  </a:path>
                </a:pathLst>
              </a:custGeom>
              <a:noFill/>
              <a:ln w="38100" cmpd="sng">
                <a:solidFill>
                  <a:srgbClr val="242729"/>
                </a:solidFill>
                <a:prstDash val="solid"/>
                <a:round/>
                <a:headEnd/>
                <a:tailEnd/>
              </a:ln>
            </p:spPr>
            <p:txBody>
              <a:bodyPr/>
              <a:lstStyle/>
              <a:p>
                <a:endParaRPr lang="en-IN"/>
              </a:p>
            </p:txBody>
          </p:sp>
          <p:sp>
            <p:nvSpPr>
              <p:cNvPr id="131102" name="Freeform 30"/>
              <p:cNvSpPr>
                <a:spLocks/>
              </p:cNvSpPr>
              <p:nvPr/>
            </p:nvSpPr>
            <p:spPr bwMode="auto">
              <a:xfrm>
                <a:off x="857" y="3127"/>
                <a:ext cx="599" cy="487"/>
              </a:xfrm>
              <a:custGeom>
                <a:avLst/>
                <a:gdLst/>
                <a:ahLst/>
                <a:cxnLst>
                  <a:cxn ang="0">
                    <a:pos x="2960" y="2436"/>
                  </a:cxn>
                  <a:cxn ang="0">
                    <a:pos x="2994" y="1965"/>
                  </a:cxn>
                  <a:cxn ang="0">
                    <a:pos x="2919" y="1498"/>
                  </a:cxn>
                  <a:cxn ang="0">
                    <a:pos x="2741" y="1061"/>
                  </a:cxn>
                  <a:cxn ang="0">
                    <a:pos x="2468" y="675"/>
                  </a:cxn>
                  <a:cxn ang="0">
                    <a:pos x="2114" y="363"/>
                  </a:cxn>
                  <a:cxn ang="0">
                    <a:pos x="1698" y="139"/>
                  </a:cxn>
                  <a:cxn ang="0">
                    <a:pos x="1243" y="15"/>
                  </a:cxn>
                  <a:cxn ang="0">
                    <a:pos x="770" y="0"/>
                  </a:cxn>
                  <a:cxn ang="0">
                    <a:pos x="308" y="92"/>
                  </a:cxn>
                  <a:cxn ang="0">
                    <a:pos x="108" y="209"/>
                  </a:cxn>
                  <a:cxn ang="0">
                    <a:pos x="0" y="413"/>
                  </a:cxn>
                  <a:cxn ang="0">
                    <a:pos x="14" y="644"/>
                  </a:cxn>
                  <a:cxn ang="0">
                    <a:pos x="147" y="834"/>
                  </a:cxn>
                  <a:cxn ang="0">
                    <a:pos x="358" y="927"/>
                  </a:cxn>
                  <a:cxn ang="0">
                    <a:pos x="587" y="895"/>
                  </a:cxn>
                </a:cxnLst>
                <a:rect l="0" t="0" r="r" b="b"/>
                <a:pathLst>
                  <a:path w="2994" h="2436">
                    <a:moveTo>
                      <a:pt x="2960" y="2436"/>
                    </a:moveTo>
                    <a:lnTo>
                      <a:pt x="2994" y="1965"/>
                    </a:lnTo>
                    <a:lnTo>
                      <a:pt x="2919" y="1498"/>
                    </a:lnTo>
                    <a:lnTo>
                      <a:pt x="2741" y="1061"/>
                    </a:lnTo>
                    <a:lnTo>
                      <a:pt x="2468" y="675"/>
                    </a:lnTo>
                    <a:lnTo>
                      <a:pt x="2114" y="363"/>
                    </a:lnTo>
                    <a:lnTo>
                      <a:pt x="1698" y="139"/>
                    </a:lnTo>
                    <a:lnTo>
                      <a:pt x="1243" y="15"/>
                    </a:lnTo>
                    <a:lnTo>
                      <a:pt x="770" y="0"/>
                    </a:lnTo>
                    <a:lnTo>
                      <a:pt x="308" y="92"/>
                    </a:lnTo>
                    <a:lnTo>
                      <a:pt x="108" y="209"/>
                    </a:lnTo>
                    <a:lnTo>
                      <a:pt x="0" y="413"/>
                    </a:lnTo>
                    <a:lnTo>
                      <a:pt x="14" y="644"/>
                    </a:lnTo>
                    <a:lnTo>
                      <a:pt x="147" y="834"/>
                    </a:lnTo>
                    <a:lnTo>
                      <a:pt x="358" y="927"/>
                    </a:lnTo>
                    <a:lnTo>
                      <a:pt x="587" y="895"/>
                    </a:lnTo>
                  </a:path>
                </a:pathLst>
              </a:custGeom>
              <a:noFill/>
              <a:ln w="38100" cmpd="sng">
                <a:solidFill>
                  <a:srgbClr val="242729"/>
                </a:solidFill>
                <a:prstDash val="solid"/>
                <a:round/>
                <a:headEnd/>
                <a:tailEnd/>
              </a:ln>
            </p:spPr>
            <p:txBody>
              <a:bodyPr/>
              <a:lstStyle/>
              <a:p>
                <a:endParaRPr lang="en-IN"/>
              </a:p>
            </p:txBody>
          </p:sp>
          <p:sp>
            <p:nvSpPr>
              <p:cNvPr id="131103" name="Freeform 31"/>
              <p:cNvSpPr>
                <a:spLocks/>
              </p:cNvSpPr>
              <p:nvPr/>
            </p:nvSpPr>
            <p:spPr bwMode="auto">
              <a:xfrm>
                <a:off x="973" y="2949"/>
                <a:ext cx="476" cy="343"/>
              </a:xfrm>
              <a:custGeom>
                <a:avLst/>
                <a:gdLst/>
                <a:ahLst/>
                <a:cxnLst>
                  <a:cxn ang="0">
                    <a:pos x="2381" y="1717"/>
                  </a:cxn>
                  <a:cxn ang="0">
                    <a:pos x="2345" y="1291"/>
                  </a:cxn>
                  <a:cxn ang="0">
                    <a:pos x="2202" y="889"/>
                  </a:cxn>
                  <a:cxn ang="0">
                    <a:pos x="1959" y="537"/>
                  </a:cxn>
                  <a:cxn ang="0">
                    <a:pos x="1633" y="260"/>
                  </a:cxn>
                  <a:cxn ang="0">
                    <a:pos x="1248" y="78"/>
                  </a:cxn>
                  <a:cxn ang="0">
                    <a:pos x="828" y="0"/>
                  </a:cxn>
                  <a:cxn ang="0">
                    <a:pos x="402" y="35"/>
                  </a:cxn>
                  <a:cxn ang="0">
                    <a:pos x="0" y="178"/>
                  </a:cxn>
                </a:cxnLst>
                <a:rect l="0" t="0" r="r" b="b"/>
                <a:pathLst>
                  <a:path w="2381" h="1717">
                    <a:moveTo>
                      <a:pt x="2381" y="1717"/>
                    </a:moveTo>
                    <a:lnTo>
                      <a:pt x="2345" y="1291"/>
                    </a:lnTo>
                    <a:lnTo>
                      <a:pt x="2202" y="889"/>
                    </a:lnTo>
                    <a:lnTo>
                      <a:pt x="1959" y="537"/>
                    </a:lnTo>
                    <a:lnTo>
                      <a:pt x="1633" y="260"/>
                    </a:lnTo>
                    <a:lnTo>
                      <a:pt x="1248" y="78"/>
                    </a:lnTo>
                    <a:lnTo>
                      <a:pt x="828" y="0"/>
                    </a:lnTo>
                    <a:lnTo>
                      <a:pt x="402" y="35"/>
                    </a:lnTo>
                    <a:lnTo>
                      <a:pt x="0" y="178"/>
                    </a:lnTo>
                  </a:path>
                </a:pathLst>
              </a:custGeom>
              <a:noFill/>
              <a:ln w="38100" cmpd="sng">
                <a:solidFill>
                  <a:srgbClr val="242729"/>
                </a:solidFill>
                <a:prstDash val="solid"/>
                <a:round/>
                <a:headEnd/>
                <a:tailEnd/>
              </a:ln>
            </p:spPr>
            <p:txBody>
              <a:bodyPr/>
              <a:lstStyle/>
              <a:p>
                <a:endParaRPr lang="en-IN"/>
              </a:p>
            </p:txBody>
          </p:sp>
          <p:sp>
            <p:nvSpPr>
              <p:cNvPr id="131104" name="Freeform 32"/>
              <p:cNvSpPr>
                <a:spLocks/>
              </p:cNvSpPr>
              <p:nvPr/>
            </p:nvSpPr>
            <p:spPr bwMode="auto">
              <a:xfrm>
                <a:off x="857" y="2805"/>
                <a:ext cx="599" cy="487"/>
              </a:xfrm>
              <a:custGeom>
                <a:avLst/>
                <a:gdLst/>
                <a:ahLst/>
                <a:cxnLst>
                  <a:cxn ang="0">
                    <a:pos x="2960" y="2437"/>
                  </a:cxn>
                  <a:cxn ang="0">
                    <a:pos x="2994" y="1965"/>
                  </a:cxn>
                  <a:cxn ang="0">
                    <a:pos x="2919" y="1498"/>
                  </a:cxn>
                  <a:cxn ang="0">
                    <a:pos x="2741" y="1060"/>
                  </a:cxn>
                  <a:cxn ang="0">
                    <a:pos x="2468" y="675"/>
                  </a:cxn>
                  <a:cxn ang="0">
                    <a:pos x="2114" y="362"/>
                  </a:cxn>
                  <a:cxn ang="0">
                    <a:pos x="1698" y="139"/>
                  </a:cxn>
                  <a:cxn ang="0">
                    <a:pos x="1243" y="16"/>
                  </a:cxn>
                  <a:cxn ang="0">
                    <a:pos x="770" y="0"/>
                  </a:cxn>
                  <a:cxn ang="0">
                    <a:pos x="308" y="92"/>
                  </a:cxn>
                  <a:cxn ang="0">
                    <a:pos x="108" y="209"/>
                  </a:cxn>
                  <a:cxn ang="0">
                    <a:pos x="0" y="414"/>
                  </a:cxn>
                  <a:cxn ang="0">
                    <a:pos x="14" y="645"/>
                  </a:cxn>
                  <a:cxn ang="0">
                    <a:pos x="147" y="834"/>
                  </a:cxn>
                  <a:cxn ang="0">
                    <a:pos x="358" y="926"/>
                  </a:cxn>
                  <a:cxn ang="0">
                    <a:pos x="587" y="894"/>
                  </a:cxn>
                </a:cxnLst>
                <a:rect l="0" t="0" r="r" b="b"/>
                <a:pathLst>
                  <a:path w="2994" h="2437">
                    <a:moveTo>
                      <a:pt x="2960" y="2437"/>
                    </a:moveTo>
                    <a:lnTo>
                      <a:pt x="2994" y="1965"/>
                    </a:lnTo>
                    <a:lnTo>
                      <a:pt x="2919" y="1498"/>
                    </a:lnTo>
                    <a:lnTo>
                      <a:pt x="2741" y="1060"/>
                    </a:lnTo>
                    <a:lnTo>
                      <a:pt x="2468" y="675"/>
                    </a:lnTo>
                    <a:lnTo>
                      <a:pt x="2114" y="362"/>
                    </a:lnTo>
                    <a:lnTo>
                      <a:pt x="1698" y="139"/>
                    </a:lnTo>
                    <a:lnTo>
                      <a:pt x="1243" y="16"/>
                    </a:lnTo>
                    <a:lnTo>
                      <a:pt x="770" y="0"/>
                    </a:lnTo>
                    <a:lnTo>
                      <a:pt x="308" y="92"/>
                    </a:lnTo>
                    <a:lnTo>
                      <a:pt x="108" y="209"/>
                    </a:lnTo>
                    <a:lnTo>
                      <a:pt x="0" y="414"/>
                    </a:lnTo>
                    <a:lnTo>
                      <a:pt x="14" y="645"/>
                    </a:lnTo>
                    <a:lnTo>
                      <a:pt x="147" y="834"/>
                    </a:lnTo>
                    <a:lnTo>
                      <a:pt x="358" y="926"/>
                    </a:lnTo>
                    <a:lnTo>
                      <a:pt x="587" y="894"/>
                    </a:lnTo>
                  </a:path>
                </a:pathLst>
              </a:custGeom>
              <a:noFill/>
              <a:ln w="38100" cmpd="sng">
                <a:solidFill>
                  <a:srgbClr val="242729"/>
                </a:solidFill>
                <a:prstDash val="solid"/>
                <a:round/>
                <a:headEnd/>
                <a:tailEnd/>
              </a:ln>
            </p:spPr>
            <p:txBody>
              <a:bodyPr/>
              <a:lstStyle/>
              <a:p>
                <a:endParaRPr lang="en-IN"/>
              </a:p>
            </p:txBody>
          </p:sp>
          <p:sp>
            <p:nvSpPr>
              <p:cNvPr id="131105" name="Freeform 33"/>
              <p:cNvSpPr>
                <a:spLocks/>
              </p:cNvSpPr>
              <p:nvPr/>
            </p:nvSpPr>
            <p:spPr bwMode="auto">
              <a:xfrm>
                <a:off x="973" y="2627"/>
                <a:ext cx="476" cy="343"/>
              </a:xfrm>
              <a:custGeom>
                <a:avLst/>
                <a:gdLst/>
                <a:ahLst/>
                <a:cxnLst>
                  <a:cxn ang="0">
                    <a:pos x="2381" y="1716"/>
                  </a:cxn>
                  <a:cxn ang="0">
                    <a:pos x="2345" y="1290"/>
                  </a:cxn>
                  <a:cxn ang="0">
                    <a:pos x="2202" y="888"/>
                  </a:cxn>
                  <a:cxn ang="0">
                    <a:pos x="1959" y="538"/>
                  </a:cxn>
                  <a:cxn ang="0">
                    <a:pos x="1633" y="260"/>
                  </a:cxn>
                  <a:cxn ang="0">
                    <a:pos x="1248" y="77"/>
                  </a:cxn>
                  <a:cxn ang="0">
                    <a:pos x="828" y="0"/>
                  </a:cxn>
                  <a:cxn ang="0">
                    <a:pos x="402" y="35"/>
                  </a:cxn>
                  <a:cxn ang="0">
                    <a:pos x="0" y="178"/>
                  </a:cxn>
                </a:cxnLst>
                <a:rect l="0" t="0" r="r" b="b"/>
                <a:pathLst>
                  <a:path w="2381" h="1716">
                    <a:moveTo>
                      <a:pt x="2381" y="1716"/>
                    </a:moveTo>
                    <a:lnTo>
                      <a:pt x="2345" y="1290"/>
                    </a:lnTo>
                    <a:lnTo>
                      <a:pt x="2202" y="888"/>
                    </a:lnTo>
                    <a:lnTo>
                      <a:pt x="1959" y="538"/>
                    </a:lnTo>
                    <a:lnTo>
                      <a:pt x="1633" y="260"/>
                    </a:lnTo>
                    <a:lnTo>
                      <a:pt x="1248" y="77"/>
                    </a:lnTo>
                    <a:lnTo>
                      <a:pt x="828" y="0"/>
                    </a:lnTo>
                    <a:lnTo>
                      <a:pt x="402" y="35"/>
                    </a:lnTo>
                    <a:lnTo>
                      <a:pt x="0" y="178"/>
                    </a:lnTo>
                  </a:path>
                </a:pathLst>
              </a:custGeom>
              <a:noFill/>
              <a:ln w="38100" cmpd="sng">
                <a:solidFill>
                  <a:srgbClr val="242729"/>
                </a:solidFill>
                <a:prstDash val="solid"/>
                <a:round/>
                <a:headEnd/>
                <a:tailEnd/>
              </a:ln>
            </p:spPr>
            <p:txBody>
              <a:bodyPr/>
              <a:lstStyle/>
              <a:p>
                <a:endParaRPr lang="en-IN"/>
              </a:p>
            </p:txBody>
          </p:sp>
          <p:sp>
            <p:nvSpPr>
              <p:cNvPr id="131106" name="Freeform 34"/>
              <p:cNvSpPr>
                <a:spLocks/>
              </p:cNvSpPr>
              <p:nvPr/>
            </p:nvSpPr>
            <p:spPr bwMode="auto">
              <a:xfrm>
                <a:off x="857" y="2483"/>
                <a:ext cx="599" cy="487"/>
              </a:xfrm>
              <a:custGeom>
                <a:avLst/>
                <a:gdLst/>
                <a:ahLst/>
                <a:cxnLst>
                  <a:cxn ang="0">
                    <a:pos x="2960" y="2437"/>
                  </a:cxn>
                  <a:cxn ang="0">
                    <a:pos x="2994" y="1966"/>
                  </a:cxn>
                  <a:cxn ang="0">
                    <a:pos x="2919" y="1499"/>
                  </a:cxn>
                  <a:cxn ang="0">
                    <a:pos x="2741" y="1061"/>
                  </a:cxn>
                  <a:cxn ang="0">
                    <a:pos x="2468" y="676"/>
                  </a:cxn>
                  <a:cxn ang="0">
                    <a:pos x="2114" y="363"/>
                  </a:cxn>
                  <a:cxn ang="0">
                    <a:pos x="1698" y="139"/>
                  </a:cxn>
                  <a:cxn ang="0">
                    <a:pos x="1243" y="16"/>
                  </a:cxn>
                  <a:cxn ang="0">
                    <a:pos x="770" y="0"/>
                  </a:cxn>
                  <a:cxn ang="0">
                    <a:pos x="308" y="93"/>
                  </a:cxn>
                  <a:cxn ang="0">
                    <a:pos x="108" y="211"/>
                  </a:cxn>
                  <a:cxn ang="0">
                    <a:pos x="0" y="414"/>
                  </a:cxn>
                  <a:cxn ang="0">
                    <a:pos x="14" y="645"/>
                  </a:cxn>
                  <a:cxn ang="0">
                    <a:pos x="147" y="835"/>
                  </a:cxn>
                  <a:cxn ang="0">
                    <a:pos x="358" y="927"/>
                  </a:cxn>
                  <a:cxn ang="0">
                    <a:pos x="587" y="895"/>
                  </a:cxn>
                </a:cxnLst>
                <a:rect l="0" t="0" r="r" b="b"/>
                <a:pathLst>
                  <a:path w="2994" h="2437">
                    <a:moveTo>
                      <a:pt x="2960" y="2437"/>
                    </a:moveTo>
                    <a:lnTo>
                      <a:pt x="2994" y="1966"/>
                    </a:lnTo>
                    <a:lnTo>
                      <a:pt x="2919" y="1499"/>
                    </a:lnTo>
                    <a:lnTo>
                      <a:pt x="2741" y="1061"/>
                    </a:lnTo>
                    <a:lnTo>
                      <a:pt x="2468" y="676"/>
                    </a:lnTo>
                    <a:lnTo>
                      <a:pt x="2114" y="363"/>
                    </a:lnTo>
                    <a:lnTo>
                      <a:pt x="1698" y="139"/>
                    </a:lnTo>
                    <a:lnTo>
                      <a:pt x="1243" y="16"/>
                    </a:lnTo>
                    <a:lnTo>
                      <a:pt x="770" y="0"/>
                    </a:lnTo>
                    <a:lnTo>
                      <a:pt x="308" y="93"/>
                    </a:lnTo>
                    <a:lnTo>
                      <a:pt x="108" y="211"/>
                    </a:lnTo>
                    <a:lnTo>
                      <a:pt x="0" y="414"/>
                    </a:lnTo>
                    <a:lnTo>
                      <a:pt x="14" y="645"/>
                    </a:lnTo>
                    <a:lnTo>
                      <a:pt x="147" y="835"/>
                    </a:lnTo>
                    <a:lnTo>
                      <a:pt x="358" y="927"/>
                    </a:lnTo>
                    <a:lnTo>
                      <a:pt x="587" y="895"/>
                    </a:lnTo>
                  </a:path>
                </a:pathLst>
              </a:custGeom>
              <a:noFill/>
              <a:ln w="38100" cmpd="sng">
                <a:solidFill>
                  <a:srgbClr val="242729"/>
                </a:solidFill>
                <a:prstDash val="solid"/>
                <a:round/>
                <a:headEnd/>
                <a:tailEnd/>
              </a:ln>
            </p:spPr>
            <p:txBody>
              <a:bodyPr/>
              <a:lstStyle/>
              <a:p>
                <a:endParaRPr lang="en-IN"/>
              </a:p>
            </p:txBody>
          </p:sp>
          <p:sp>
            <p:nvSpPr>
              <p:cNvPr id="131107" name="Freeform 35"/>
              <p:cNvSpPr>
                <a:spLocks/>
              </p:cNvSpPr>
              <p:nvPr/>
            </p:nvSpPr>
            <p:spPr bwMode="auto">
              <a:xfrm>
                <a:off x="973" y="2306"/>
                <a:ext cx="476" cy="343"/>
              </a:xfrm>
              <a:custGeom>
                <a:avLst/>
                <a:gdLst/>
                <a:ahLst/>
                <a:cxnLst>
                  <a:cxn ang="0">
                    <a:pos x="2381" y="1715"/>
                  </a:cxn>
                  <a:cxn ang="0">
                    <a:pos x="2345" y="1289"/>
                  </a:cxn>
                  <a:cxn ang="0">
                    <a:pos x="2202" y="886"/>
                  </a:cxn>
                  <a:cxn ang="0">
                    <a:pos x="1959" y="535"/>
                  </a:cxn>
                  <a:cxn ang="0">
                    <a:pos x="1633" y="259"/>
                  </a:cxn>
                  <a:cxn ang="0">
                    <a:pos x="1248" y="75"/>
                  </a:cxn>
                  <a:cxn ang="0">
                    <a:pos x="828" y="0"/>
                  </a:cxn>
                  <a:cxn ang="0">
                    <a:pos x="402" y="33"/>
                  </a:cxn>
                  <a:cxn ang="0">
                    <a:pos x="0" y="177"/>
                  </a:cxn>
                </a:cxnLst>
                <a:rect l="0" t="0" r="r" b="b"/>
                <a:pathLst>
                  <a:path w="2381" h="1715">
                    <a:moveTo>
                      <a:pt x="2381" y="1715"/>
                    </a:moveTo>
                    <a:lnTo>
                      <a:pt x="2345" y="1289"/>
                    </a:lnTo>
                    <a:lnTo>
                      <a:pt x="2202" y="886"/>
                    </a:lnTo>
                    <a:lnTo>
                      <a:pt x="1959" y="535"/>
                    </a:lnTo>
                    <a:lnTo>
                      <a:pt x="1633" y="259"/>
                    </a:lnTo>
                    <a:lnTo>
                      <a:pt x="1248" y="75"/>
                    </a:lnTo>
                    <a:lnTo>
                      <a:pt x="828" y="0"/>
                    </a:lnTo>
                    <a:lnTo>
                      <a:pt x="402" y="33"/>
                    </a:lnTo>
                    <a:lnTo>
                      <a:pt x="0" y="177"/>
                    </a:lnTo>
                  </a:path>
                </a:pathLst>
              </a:custGeom>
              <a:noFill/>
              <a:ln w="38100" cmpd="sng">
                <a:solidFill>
                  <a:srgbClr val="242729"/>
                </a:solidFill>
                <a:prstDash val="solid"/>
                <a:round/>
                <a:headEnd/>
                <a:tailEnd/>
              </a:ln>
            </p:spPr>
            <p:txBody>
              <a:bodyPr/>
              <a:lstStyle/>
              <a:p>
                <a:endParaRPr lang="en-IN"/>
              </a:p>
            </p:txBody>
          </p:sp>
          <p:sp>
            <p:nvSpPr>
              <p:cNvPr id="131108" name="Freeform 36"/>
              <p:cNvSpPr>
                <a:spLocks/>
              </p:cNvSpPr>
              <p:nvPr/>
            </p:nvSpPr>
            <p:spPr bwMode="auto">
              <a:xfrm>
                <a:off x="857" y="2161"/>
                <a:ext cx="599" cy="488"/>
              </a:xfrm>
              <a:custGeom>
                <a:avLst/>
                <a:gdLst/>
                <a:ahLst/>
                <a:cxnLst>
                  <a:cxn ang="0">
                    <a:pos x="2960" y="2437"/>
                  </a:cxn>
                  <a:cxn ang="0">
                    <a:pos x="2994" y="1965"/>
                  </a:cxn>
                  <a:cxn ang="0">
                    <a:pos x="2919" y="1498"/>
                  </a:cxn>
                  <a:cxn ang="0">
                    <a:pos x="2741" y="1061"/>
                  </a:cxn>
                  <a:cxn ang="0">
                    <a:pos x="2468" y="676"/>
                  </a:cxn>
                  <a:cxn ang="0">
                    <a:pos x="2114" y="363"/>
                  </a:cxn>
                  <a:cxn ang="0">
                    <a:pos x="1698" y="139"/>
                  </a:cxn>
                  <a:cxn ang="0">
                    <a:pos x="1243" y="15"/>
                  </a:cxn>
                  <a:cxn ang="0">
                    <a:pos x="770" y="0"/>
                  </a:cxn>
                  <a:cxn ang="0">
                    <a:pos x="308" y="92"/>
                  </a:cxn>
                  <a:cxn ang="0">
                    <a:pos x="108" y="210"/>
                  </a:cxn>
                  <a:cxn ang="0">
                    <a:pos x="0" y="414"/>
                  </a:cxn>
                  <a:cxn ang="0">
                    <a:pos x="14" y="645"/>
                  </a:cxn>
                  <a:cxn ang="0">
                    <a:pos x="147" y="833"/>
                  </a:cxn>
                  <a:cxn ang="0">
                    <a:pos x="358" y="926"/>
                  </a:cxn>
                  <a:cxn ang="0">
                    <a:pos x="587" y="896"/>
                  </a:cxn>
                </a:cxnLst>
                <a:rect l="0" t="0" r="r" b="b"/>
                <a:pathLst>
                  <a:path w="2994" h="2437">
                    <a:moveTo>
                      <a:pt x="2960" y="2437"/>
                    </a:moveTo>
                    <a:lnTo>
                      <a:pt x="2994" y="1965"/>
                    </a:lnTo>
                    <a:lnTo>
                      <a:pt x="2919" y="1498"/>
                    </a:lnTo>
                    <a:lnTo>
                      <a:pt x="2741" y="1061"/>
                    </a:lnTo>
                    <a:lnTo>
                      <a:pt x="2468" y="676"/>
                    </a:lnTo>
                    <a:lnTo>
                      <a:pt x="2114" y="363"/>
                    </a:lnTo>
                    <a:lnTo>
                      <a:pt x="1698" y="139"/>
                    </a:lnTo>
                    <a:lnTo>
                      <a:pt x="1243" y="15"/>
                    </a:lnTo>
                    <a:lnTo>
                      <a:pt x="770" y="0"/>
                    </a:lnTo>
                    <a:lnTo>
                      <a:pt x="308" y="92"/>
                    </a:lnTo>
                    <a:lnTo>
                      <a:pt x="108" y="210"/>
                    </a:lnTo>
                    <a:lnTo>
                      <a:pt x="0" y="414"/>
                    </a:lnTo>
                    <a:lnTo>
                      <a:pt x="14" y="645"/>
                    </a:lnTo>
                    <a:lnTo>
                      <a:pt x="147" y="833"/>
                    </a:lnTo>
                    <a:lnTo>
                      <a:pt x="358" y="926"/>
                    </a:lnTo>
                    <a:lnTo>
                      <a:pt x="587" y="896"/>
                    </a:lnTo>
                  </a:path>
                </a:pathLst>
              </a:custGeom>
              <a:noFill/>
              <a:ln w="38100" cmpd="sng">
                <a:solidFill>
                  <a:srgbClr val="242729"/>
                </a:solidFill>
                <a:prstDash val="solid"/>
                <a:round/>
                <a:headEnd/>
                <a:tailEnd/>
              </a:ln>
            </p:spPr>
            <p:txBody>
              <a:bodyPr/>
              <a:lstStyle/>
              <a:p>
                <a:endParaRPr lang="en-IN"/>
              </a:p>
            </p:txBody>
          </p:sp>
          <p:sp>
            <p:nvSpPr>
              <p:cNvPr id="131109" name="Freeform 37"/>
              <p:cNvSpPr>
                <a:spLocks/>
              </p:cNvSpPr>
              <p:nvPr/>
            </p:nvSpPr>
            <p:spPr bwMode="auto">
              <a:xfrm>
                <a:off x="973" y="1984"/>
                <a:ext cx="476" cy="343"/>
              </a:xfrm>
              <a:custGeom>
                <a:avLst/>
                <a:gdLst/>
                <a:ahLst/>
                <a:cxnLst>
                  <a:cxn ang="0">
                    <a:pos x="2381" y="1716"/>
                  </a:cxn>
                  <a:cxn ang="0">
                    <a:pos x="2345" y="1290"/>
                  </a:cxn>
                  <a:cxn ang="0">
                    <a:pos x="2202" y="888"/>
                  </a:cxn>
                  <a:cxn ang="0">
                    <a:pos x="1959" y="536"/>
                  </a:cxn>
                  <a:cxn ang="0">
                    <a:pos x="1633" y="260"/>
                  </a:cxn>
                  <a:cxn ang="0">
                    <a:pos x="1248" y="77"/>
                  </a:cxn>
                  <a:cxn ang="0">
                    <a:pos x="828" y="0"/>
                  </a:cxn>
                  <a:cxn ang="0">
                    <a:pos x="402" y="33"/>
                  </a:cxn>
                  <a:cxn ang="0">
                    <a:pos x="0" y="177"/>
                  </a:cxn>
                </a:cxnLst>
                <a:rect l="0" t="0" r="r" b="b"/>
                <a:pathLst>
                  <a:path w="2381" h="1716">
                    <a:moveTo>
                      <a:pt x="2381" y="1716"/>
                    </a:moveTo>
                    <a:lnTo>
                      <a:pt x="2345" y="1290"/>
                    </a:lnTo>
                    <a:lnTo>
                      <a:pt x="2202" y="888"/>
                    </a:lnTo>
                    <a:lnTo>
                      <a:pt x="1959" y="536"/>
                    </a:lnTo>
                    <a:lnTo>
                      <a:pt x="1633" y="260"/>
                    </a:lnTo>
                    <a:lnTo>
                      <a:pt x="1248" y="77"/>
                    </a:lnTo>
                    <a:lnTo>
                      <a:pt x="828" y="0"/>
                    </a:lnTo>
                    <a:lnTo>
                      <a:pt x="402" y="33"/>
                    </a:lnTo>
                    <a:lnTo>
                      <a:pt x="0" y="177"/>
                    </a:lnTo>
                  </a:path>
                </a:pathLst>
              </a:custGeom>
              <a:noFill/>
              <a:ln w="38100" cmpd="sng">
                <a:solidFill>
                  <a:srgbClr val="242729"/>
                </a:solidFill>
                <a:prstDash val="solid"/>
                <a:round/>
                <a:headEnd/>
                <a:tailEnd/>
              </a:ln>
            </p:spPr>
            <p:txBody>
              <a:bodyPr/>
              <a:lstStyle/>
              <a:p>
                <a:endParaRPr lang="en-IN"/>
              </a:p>
            </p:txBody>
          </p:sp>
          <p:sp>
            <p:nvSpPr>
              <p:cNvPr id="131110" name="Freeform 38"/>
              <p:cNvSpPr>
                <a:spLocks/>
              </p:cNvSpPr>
              <p:nvPr/>
            </p:nvSpPr>
            <p:spPr bwMode="auto">
              <a:xfrm>
                <a:off x="857" y="1839"/>
                <a:ext cx="599" cy="488"/>
              </a:xfrm>
              <a:custGeom>
                <a:avLst/>
                <a:gdLst/>
                <a:ahLst/>
                <a:cxnLst>
                  <a:cxn ang="0">
                    <a:pos x="2960" y="2437"/>
                  </a:cxn>
                  <a:cxn ang="0">
                    <a:pos x="2994" y="1965"/>
                  </a:cxn>
                  <a:cxn ang="0">
                    <a:pos x="2919" y="1499"/>
                  </a:cxn>
                  <a:cxn ang="0">
                    <a:pos x="2741" y="1060"/>
                  </a:cxn>
                  <a:cxn ang="0">
                    <a:pos x="2468" y="676"/>
                  </a:cxn>
                  <a:cxn ang="0">
                    <a:pos x="2114" y="363"/>
                  </a:cxn>
                  <a:cxn ang="0">
                    <a:pos x="1698" y="139"/>
                  </a:cxn>
                  <a:cxn ang="0">
                    <a:pos x="1243" y="16"/>
                  </a:cxn>
                  <a:cxn ang="0">
                    <a:pos x="770" y="0"/>
                  </a:cxn>
                  <a:cxn ang="0">
                    <a:pos x="308" y="91"/>
                  </a:cxn>
                  <a:cxn ang="0">
                    <a:pos x="108" y="209"/>
                  </a:cxn>
                  <a:cxn ang="0">
                    <a:pos x="0" y="414"/>
                  </a:cxn>
                  <a:cxn ang="0">
                    <a:pos x="14" y="645"/>
                  </a:cxn>
                  <a:cxn ang="0">
                    <a:pos x="147" y="834"/>
                  </a:cxn>
                  <a:cxn ang="0">
                    <a:pos x="358" y="926"/>
                  </a:cxn>
                  <a:cxn ang="0">
                    <a:pos x="587" y="895"/>
                  </a:cxn>
                </a:cxnLst>
                <a:rect l="0" t="0" r="r" b="b"/>
                <a:pathLst>
                  <a:path w="2994" h="2437">
                    <a:moveTo>
                      <a:pt x="2960" y="2437"/>
                    </a:moveTo>
                    <a:lnTo>
                      <a:pt x="2994" y="1965"/>
                    </a:lnTo>
                    <a:lnTo>
                      <a:pt x="2919" y="1499"/>
                    </a:lnTo>
                    <a:lnTo>
                      <a:pt x="2741" y="1060"/>
                    </a:lnTo>
                    <a:lnTo>
                      <a:pt x="2468" y="676"/>
                    </a:lnTo>
                    <a:lnTo>
                      <a:pt x="2114" y="363"/>
                    </a:lnTo>
                    <a:lnTo>
                      <a:pt x="1698" y="139"/>
                    </a:lnTo>
                    <a:lnTo>
                      <a:pt x="1243" y="16"/>
                    </a:lnTo>
                    <a:lnTo>
                      <a:pt x="770" y="0"/>
                    </a:lnTo>
                    <a:lnTo>
                      <a:pt x="308" y="91"/>
                    </a:lnTo>
                    <a:lnTo>
                      <a:pt x="108" y="209"/>
                    </a:lnTo>
                    <a:lnTo>
                      <a:pt x="0" y="414"/>
                    </a:lnTo>
                    <a:lnTo>
                      <a:pt x="14" y="645"/>
                    </a:lnTo>
                    <a:lnTo>
                      <a:pt x="147" y="834"/>
                    </a:lnTo>
                    <a:lnTo>
                      <a:pt x="358" y="926"/>
                    </a:lnTo>
                    <a:lnTo>
                      <a:pt x="587" y="895"/>
                    </a:lnTo>
                  </a:path>
                </a:pathLst>
              </a:custGeom>
              <a:noFill/>
              <a:ln w="38100" cmpd="sng">
                <a:solidFill>
                  <a:srgbClr val="242729"/>
                </a:solidFill>
                <a:prstDash val="solid"/>
                <a:round/>
                <a:headEnd/>
                <a:tailEnd/>
              </a:ln>
            </p:spPr>
            <p:txBody>
              <a:bodyPr/>
              <a:lstStyle/>
              <a:p>
                <a:endParaRPr lang="en-IN"/>
              </a:p>
            </p:txBody>
          </p:sp>
          <p:sp>
            <p:nvSpPr>
              <p:cNvPr id="131111" name="Freeform 39"/>
              <p:cNvSpPr>
                <a:spLocks/>
              </p:cNvSpPr>
              <p:nvPr/>
            </p:nvSpPr>
            <p:spPr bwMode="auto">
              <a:xfrm>
                <a:off x="973" y="1662"/>
                <a:ext cx="476" cy="343"/>
              </a:xfrm>
              <a:custGeom>
                <a:avLst/>
                <a:gdLst/>
                <a:ahLst/>
                <a:cxnLst>
                  <a:cxn ang="0">
                    <a:pos x="2381" y="1715"/>
                  </a:cxn>
                  <a:cxn ang="0">
                    <a:pos x="2345" y="1289"/>
                  </a:cxn>
                  <a:cxn ang="0">
                    <a:pos x="2202" y="887"/>
                  </a:cxn>
                  <a:cxn ang="0">
                    <a:pos x="1959" y="536"/>
                  </a:cxn>
                  <a:cxn ang="0">
                    <a:pos x="1633" y="260"/>
                  </a:cxn>
                  <a:cxn ang="0">
                    <a:pos x="1248" y="77"/>
                  </a:cxn>
                  <a:cxn ang="0">
                    <a:pos x="828" y="0"/>
                  </a:cxn>
                  <a:cxn ang="0">
                    <a:pos x="402" y="35"/>
                  </a:cxn>
                  <a:cxn ang="0">
                    <a:pos x="0" y="178"/>
                  </a:cxn>
                </a:cxnLst>
                <a:rect l="0" t="0" r="r" b="b"/>
                <a:pathLst>
                  <a:path w="2381" h="1715">
                    <a:moveTo>
                      <a:pt x="2381" y="1715"/>
                    </a:moveTo>
                    <a:lnTo>
                      <a:pt x="2345" y="1289"/>
                    </a:lnTo>
                    <a:lnTo>
                      <a:pt x="2202" y="887"/>
                    </a:lnTo>
                    <a:lnTo>
                      <a:pt x="1959" y="536"/>
                    </a:lnTo>
                    <a:lnTo>
                      <a:pt x="1633" y="260"/>
                    </a:lnTo>
                    <a:lnTo>
                      <a:pt x="1248" y="77"/>
                    </a:lnTo>
                    <a:lnTo>
                      <a:pt x="828" y="0"/>
                    </a:lnTo>
                    <a:lnTo>
                      <a:pt x="402" y="35"/>
                    </a:lnTo>
                    <a:lnTo>
                      <a:pt x="0" y="178"/>
                    </a:lnTo>
                  </a:path>
                </a:pathLst>
              </a:custGeom>
              <a:noFill/>
              <a:ln w="38100" cmpd="sng">
                <a:solidFill>
                  <a:srgbClr val="242729"/>
                </a:solidFill>
                <a:prstDash val="solid"/>
                <a:round/>
                <a:headEnd/>
                <a:tailEnd/>
              </a:ln>
            </p:spPr>
            <p:txBody>
              <a:bodyPr/>
              <a:lstStyle/>
              <a:p>
                <a:endParaRPr lang="en-IN"/>
              </a:p>
            </p:txBody>
          </p:sp>
          <p:sp>
            <p:nvSpPr>
              <p:cNvPr id="131112" name="Freeform 40"/>
              <p:cNvSpPr>
                <a:spLocks/>
              </p:cNvSpPr>
              <p:nvPr/>
            </p:nvSpPr>
            <p:spPr bwMode="auto">
              <a:xfrm>
                <a:off x="857" y="1517"/>
                <a:ext cx="599" cy="488"/>
              </a:xfrm>
              <a:custGeom>
                <a:avLst/>
                <a:gdLst/>
                <a:ahLst/>
                <a:cxnLst>
                  <a:cxn ang="0">
                    <a:pos x="2960" y="2437"/>
                  </a:cxn>
                  <a:cxn ang="0">
                    <a:pos x="2994" y="1966"/>
                  </a:cxn>
                  <a:cxn ang="0">
                    <a:pos x="2919" y="1500"/>
                  </a:cxn>
                  <a:cxn ang="0">
                    <a:pos x="2741" y="1062"/>
                  </a:cxn>
                  <a:cxn ang="0">
                    <a:pos x="2468" y="677"/>
                  </a:cxn>
                  <a:cxn ang="0">
                    <a:pos x="2114" y="364"/>
                  </a:cxn>
                  <a:cxn ang="0">
                    <a:pos x="1698" y="140"/>
                  </a:cxn>
                  <a:cxn ang="0">
                    <a:pos x="1243" y="17"/>
                  </a:cxn>
                  <a:cxn ang="0">
                    <a:pos x="770" y="0"/>
                  </a:cxn>
                  <a:cxn ang="0">
                    <a:pos x="308" y="93"/>
                  </a:cxn>
                  <a:cxn ang="0">
                    <a:pos x="108" y="210"/>
                  </a:cxn>
                  <a:cxn ang="0">
                    <a:pos x="0" y="415"/>
                  </a:cxn>
                  <a:cxn ang="0">
                    <a:pos x="14" y="645"/>
                  </a:cxn>
                  <a:cxn ang="0">
                    <a:pos x="147" y="835"/>
                  </a:cxn>
                  <a:cxn ang="0">
                    <a:pos x="358" y="928"/>
                  </a:cxn>
                  <a:cxn ang="0">
                    <a:pos x="587" y="896"/>
                  </a:cxn>
                </a:cxnLst>
                <a:rect l="0" t="0" r="r" b="b"/>
                <a:pathLst>
                  <a:path w="2994" h="2437">
                    <a:moveTo>
                      <a:pt x="2960" y="2437"/>
                    </a:moveTo>
                    <a:lnTo>
                      <a:pt x="2994" y="1966"/>
                    </a:lnTo>
                    <a:lnTo>
                      <a:pt x="2919" y="1500"/>
                    </a:lnTo>
                    <a:lnTo>
                      <a:pt x="2741" y="1062"/>
                    </a:lnTo>
                    <a:lnTo>
                      <a:pt x="2468" y="677"/>
                    </a:lnTo>
                    <a:lnTo>
                      <a:pt x="2114" y="364"/>
                    </a:lnTo>
                    <a:lnTo>
                      <a:pt x="1698" y="140"/>
                    </a:lnTo>
                    <a:lnTo>
                      <a:pt x="1243" y="17"/>
                    </a:lnTo>
                    <a:lnTo>
                      <a:pt x="770" y="0"/>
                    </a:lnTo>
                    <a:lnTo>
                      <a:pt x="308" y="93"/>
                    </a:lnTo>
                    <a:lnTo>
                      <a:pt x="108" y="210"/>
                    </a:lnTo>
                    <a:lnTo>
                      <a:pt x="0" y="415"/>
                    </a:lnTo>
                    <a:lnTo>
                      <a:pt x="14" y="645"/>
                    </a:lnTo>
                    <a:lnTo>
                      <a:pt x="147" y="835"/>
                    </a:lnTo>
                    <a:lnTo>
                      <a:pt x="358" y="928"/>
                    </a:lnTo>
                    <a:lnTo>
                      <a:pt x="587" y="896"/>
                    </a:lnTo>
                  </a:path>
                </a:pathLst>
              </a:custGeom>
              <a:noFill/>
              <a:ln w="38100" cmpd="sng">
                <a:solidFill>
                  <a:srgbClr val="242729"/>
                </a:solidFill>
                <a:prstDash val="solid"/>
                <a:round/>
                <a:headEnd/>
                <a:tailEnd/>
              </a:ln>
            </p:spPr>
            <p:txBody>
              <a:bodyPr/>
              <a:lstStyle/>
              <a:p>
                <a:endParaRPr lang="en-IN"/>
              </a:p>
            </p:txBody>
          </p:sp>
          <p:sp>
            <p:nvSpPr>
              <p:cNvPr id="131113" name="Freeform 41"/>
              <p:cNvSpPr>
                <a:spLocks/>
              </p:cNvSpPr>
              <p:nvPr/>
            </p:nvSpPr>
            <p:spPr bwMode="auto">
              <a:xfrm>
                <a:off x="973" y="1340"/>
                <a:ext cx="476" cy="343"/>
              </a:xfrm>
              <a:custGeom>
                <a:avLst/>
                <a:gdLst/>
                <a:ahLst/>
                <a:cxnLst>
                  <a:cxn ang="0">
                    <a:pos x="2381" y="1714"/>
                  </a:cxn>
                  <a:cxn ang="0">
                    <a:pos x="2345" y="1290"/>
                  </a:cxn>
                  <a:cxn ang="0">
                    <a:pos x="2202" y="886"/>
                  </a:cxn>
                  <a:cxn ang="0">
                    <a:pos x="1959" y="535"/>
                  </a:cxn>
                  <a:cxn ang="0">
                    <a:pos x="1633" y="259"/>
                  </a:cxn>
                  <a:cxn ang="0">
                    <a:pos x="1248" y="76"/>
                  </a:cxn>
                  <a:cxn ang="0">
                    <a:pos x="828" y="0"/>
                  </a:cxn>
                  <a:cxn ang="0">
                    <a:pos x="402" y="34"/>
                  </a:cxn>
                  <a:cxn ang="0">
                    <a:pos x="0" y="177"/>
                  </a:cxn>
                </a:cxnLst>
                <a:rect l="0" t="0" r="r" b="b"/>
                <a:pathLst>
                  <a:path w="2381" h="1714">
                    <a:moveTo>
                      <a:pt x="2381" y="1714"/>
                    </a:moveTo>
                    <a:lnTo>
                      <a:pt x="2345" y="1290"/>
                    </a:lnTo>
                    <a:lnTo>
                      <a:pt x="2202" y="886"/>
                    </a:lnTo>
                    <a:lnTo>
                      <a:pt x="1959" y="535"/>
                    </a:lnTo>
                    <a:lnTo>
                      <a:pt x="1633" y="259"/>
                    </a:lnTo>
                    <a:lnTo>
                      <a:pt x="1248" y="76"/>
                    </a:lnTo>
                    <a:lnTo>
                      <a:pt x="828" y="0"/>
                    </a:lnTo>
                    <a:lnTo>
                      <a:pt x="402" y="34"/>
                    </a:lnTo>
                    <a:lnTo>
                      <a:pt x="0" y="177"/>
                    </a:lnTo>
                  </a:path>
                </a:pathLst>
              </a:custGeom>
              <a:noFill/>
              <a:ln w="38100" cmpd="sng">
                <a:solidFill>
                  <a:srgbClr val="242729"/>
                </a:solidFill>
                <a:prstDash val="solid"/>
                <a:round/>
                <a:headEnd/>
                <a:tailEnd/>
              </a:ln>
            </p:spPr>
            <p:txBody>
              <a:bodyPr/>
              <a:lstStyle/>
              <a:p>
                <a:endParaRPr lang="en-IN"/>
              </a:p>
            </p:txBody>
          </p:sp>
          <p:sp>
            <p:nvSpPr>
              <p:cNvPr id="131114" name="Freeform 42"/>
              <p:cNvSpPr>
                <a:spLocks/>
              </p:cNvSpPr>
              <p:nvPr/>
            </p:nvSpPr>
            <p:spPr bwMode="auto">
              <a:xfrm>
                <a:off x="857" y="1196"/>
                <a:ext cx="599" cy="487"/>
              </a:xfrm>
              <a:custGeom>
                <a:avLst/>
                <a:gdLst/>
                <a:ahLst/>
                <a:cxnLst>
                  <a:cxn ang="0">
                    <a:pos x="2960" y="2435"/>
                  </a:cxn>
                  <a:cxn ang="0">
                    <a:pos x="2994" y="1965"/>
                  </a:cxn>
                  <a:cxn ang="0">
                    <a:pos x="2919" y="1498"/>
                  </a:cxn>
                  <a:cxn ang="0">
                    <a:pos x="2741" y="1061"/>
                  </a:cxn>
                  <a:cxn ang="0">
                    <a:pos x="2468" y="675"/>
                  </a:cxn>
                  <a:cxn ang="0">
                    <a:pos x="2114" y="362"/>
                  </a:cxn>
                  <a:cxn ang="0">
                    <a:pos x="1698" y="139"/>
                  </a:cxn>
                  <a:cxn ang="0">
                    <a:pos x="1243" y="15"/>
                  </a:cxn>
                  <a:cxn ang="0">
                    <a:pos x="770" y="0"/>
                  </a:cxn>
                  <a:cxn ang="0">
                    <a:pos x="308" y="92"/>
                  </a:cxn>
                  <a:cxn ang="0">
                    <a:pos x="108" y="209"/>
                  </a:cxn>
                  <a:cxn ang="0">
                    <a:pos x="0" y="413"/>
                  </a:cxn>
                  <a:cxn ang="0">
                    <a:pos x="14" y="644"/>
                  </a:cxn>
                  <a:cxn ang="0">
                    <a:pos x="147" y="833"/>
                  </a:cxn>
                  <a:cxn ang="0">
                    <a:pos x="358" y="926"/>
                  </a:cxn>
                  <a:cxn ang="0">
                    <a:pos x="587" y="895"/>
                  </a:cxn>
                </a:cxnLst>
                <a:rect l="0" t="0" r="r" b="b"/>
                <a:pathLst>
                  <a:path w="2994" h="2435">
                    <a:moveTo>
                      <a:pt x="2960" y="2435"/>
                    </a:moveTo>
                    <a:lnTo>
                      <a:pt x="2994" y="1965"/>
                    </a:lnTo>
                    <a:lnTo>
                      <a:pt x="2919" y="1498"/>
                    </a:lnTo>
                    <a:lnTo>
                      <a:pt x="2741" y="1061"/>
                    </a:lnTo>
                    <a:lnTo>
                      <a:pt x="2468" y="675"/>
                    </a:lnTo>
                    <a:lnTo>
                      <a:pt x="2114" y="362"/>
                    </a:lnTo>
                    <a:lnTo>
                      <a:pt x="1698" y="139"/>
                    </a:lnTo>
                    <a:lnTo>
                      <a:pt x="1243" y="15"/>
                    </a:lnTo>
                    <a:lnTo>
                      <a:pt x="770" y="0"/>
                    </a:lnTo>
                    <a:lnTo>
                      <a:pt x="308" y="92"/>
                    </a:lnTo>
                    <a:lnTo>
                      <a:pt x="108" y="209"/>
                    </a:lnTo>
                    <a:lnTo>
                      <a:pt x="0" y="413"/>
                    </a:lnTo>
                    <a:lnTo>
                      <a:pt x="14" y="644"/>
                    </a:lnTo>
                    <a:lnTo>
                      <a:pt x="147" y="833"/>
                    </a:lnTo>
                    <a:lnTo>
                      <a:pt x="358" y="926"/>
                    </a:lnTo>
                    <a:lnTo>
                      <a:pt x="587" y="895"/>
                    </a:lnTo>
                  </a:path>
                </a:pathLst>
              </a:custGeom>
              <a:noFill/>
              <a:ln w="38100" cmpd="sng">
                <a:solidFill>
                  <a:srgbClr val="242729"/>
                </a:solidFill>
                <a:prstDash val="solid"/>
                <a:round/>
                <a:headEnd/>
                <a:tailEnd/>
              </a:ln>
            </p:spPr>
            <p:txBody>
              <a:bodyPr/>
              <a:lstStyle/>
              <a:p>
                <a:endParaRPr lang="en-IN"/>
              </a:p>
            </p:txBody>
          </p:sp>
          <p:sp>
            <p:nvSpPr>
              <p:cNvPr id="131115" name="Line 43"/>
              <p:cNvSpPr>
                <a:spLocks noChangeShapeType="1"/>
              </p:cNvSpPr>
              <p:nvPr/>
            </p:nvSpPr>
            <p:spPr bwMode="auto">
              <a:xfrm flipV="1">
                <a:off x="1045" y="1104"/>
                <a:ext cx="1" cy="90"/>
              </a:xfrm>
              <a:prstGeom prst="line">
                <a:avLst/>
              </a:prstGeom>
              <a:noFill/>
              <a:ln w="38100">
                <a:solidFill>
                  <a:srgbClr val="242729"/>
                </a:solidFill>
                <a:round/>
                <a:headEnd/>
                <a:tailEnd/>
              </a:ln>
            </p:spPr>
            <p:txBody>
              <a:bodyPr/>
              <a:lstStyle/>
              <a:p>
                <a:endParaRPr lang="en-IN"/>
              </a:p>
            </p:txBody>
          </p:sp>
          <p:sp>
            <p:nvSpPr>
              <p:cNvPr id="131116" name="Freeform 44"/>
              <p:cNvSpPr>
                <a:spLocks/>
              </p:cNvSpPr>
              <p:nvPr/>
            </p:nvSpPr>
            <p:spPr bwMode="auto">
              <a:xfrm>
                <a:off x="1032" y="1104"/>
                <a:ext cx="25" cy="44"/>
              </a:xfrm>
              <a:custGeom>
                <a:avLst/>
                <a:gdLst/>
                <a:ahLst/>
                <a:cxnLst>
                  <a:cxn ang="0">
                    <a:pos x="123" y="218"/>
                  </a:cxn>
                  <a:cxn ang="0">
                    <a:pos x="0" y="218"/>
                  </a:cxn>
                  <a:cxn ang="0">
                    <a:pos x="63" y="0"/>
                  </a:cxn>
                  <a:cxn ang="0">
                    <a:pos x="123" y="218"/>
                  </a:cxn>
                </a:cxnLst>
                <a:rect l="0" t="0" r="r" b="b"/>
                <a:pathLst>
                  <a:path w="123" h="218">
                    <a:moveTo>
                      <a:pt x="123" y="218"/>
                    </a:moveTo>
                    <a:lnTo>
                      <a:pt x="0" y="218"/>
                    </a:lnTo>
                    <a:lnTo>
                      <a:pt x="63" y="0"/>
                    </a:lnTo>
                    <a:lnTo>
                      <a:pt x="123" y="218"/>
                    </a:lnTo>
                    <a:close/>
                  </a:path>
                </a:pathLst>
              </a:custGeom>
              <a:solidFill>
                <a:srgbClr val="131516"/>
              </a:solidFill>
              <a:ln w="38100" cmpd="sng">
                <a:solidFill>
                  <a:srgbClr val="000000"/>
                </a:solidFill>
                <a:round/>
                <a:headEnd/>
                <a:tailEnd/>
              </a:ln>
            </p:spPr>
            <p:txBody>
              <a:bodyPr/>
              <a:lstStyle/>
              <a:p>
                <a:endParaRPr lang="en-IN"/>
              </a:p>
            </p:txBody>
          </p:sp>
          <p:sp>
            <p:nvSpPr>
              <p:cNvPr id="131117" name="Freeform 45"/>
              <p:cNvSpPr>
                <a:spLocks/>
              </p:cNvSpPr>
              <p:nvPr/>
            </p:nvSpPr>
            <p:spPr bwMode="auto">
              <a:xfrm>
                <a:off x="1032" y="1104"/>
                <a:ext cx="25" cy="44"/>
              </a:xfrm>
              <a:custGeom>
                <a:avLst/>
                <a:gdLst/>
                <a:ahLst/>
                <a:cxnLst>
                  <a:cxn ang="0">
                    <a:pos x="123" y="218"/>
                  </a:cxn>
                  <a:cxn ang="0">
                    <a:pos x="0" y="218"/>
                  </a:cxn>
                  <a:cxn ang="0">
                    <a:pos x="63" y="0"/>
                  </a:cxn>
                  <a:cxn ang="0">
                    <a:pos x="123" y="218"/>
                  </a:cxn>
                </a:cxnLst>
                <a:rect l="0" t="0" r="r" b="b"/>
                <a:pathLst>
                  <a:path w="123" h="218">
                    <a:moveTo>
                      <a:pt x="123" y="218"/>
                    </a:moveTo>
                    <a:lnTo>
                      <a:pt x="0" y="218"/>
                    </a:lnTo>
                    <a:lnTo>
                      <a:pt x="63" y="0"/>
                    </a:lnTo>
                    <a:lnTo>
                      <a:pt x="123" y="218"/>
                    </a:lnTo>
                  </a:path>
                </a:pathLst>
              </a:custGeom>
              <a:noFill/>
              <a:ln w="38100" cmpd="sng">
                <a:solidFill>
                  <a:srgbClr val="242729"/>
                </a:solidFill>
                <a:prstDash val="solid"/>
                <a:round/>
                <a:headEnd/>
                <a:tailEnd/>
              </a:ln>
            </p:spPr>
            <p:txBody>
              <a:bodyPr/>
              <a:lstStyle/>
              <a:p>
                <a:endParaRPr lang="en-IN"/>
              </a:p>
            </p:txBody>
          </p:sp>
          <p:sp>
            <p:nvSpPr>
              <p:cNvPr id="131118" name="Freeform 46"/>
              <p:cNvSpPr>
                <a:spLocks/>
              </p:cNvSpPr>
              <p:nvPr/>
            </p:nvSpPr>
            <p:spPr bwMode="auto">
              <a:xfrm>
                <a:off x="582" y="2375"/>
                <a:ext cx="747" cy="112"/>
              </a:xfrm>
              <a:custGeom>
                <a:avLst/>
                <a:gdLst/>
                <a:ahLst/>
                <a:cxnLst>
                  <a:cxn ang="0">
                    <a:pos x="0" y="561"/>
                  </a:cxn>
                  <a:cxn ang="0">
                    <a:pos x="266" y="548"/>
                  </a:cxn>
                  <a:cxn ang="0">
                    <a:pos x="498" y="528"/>
                  </a:cxn>
                  <a:cxn ang="0">
                    <a:pos x="697" y="504"/>
                  </a:cxn>
                  <a:cxn ang="0">
                    <a:pos x="870" y="476"/>
                  </a:cxn>
                  <a:cxn ang="0">
                    <a:pos x="1020" y="448"/>
                  </a:cxn>
                  <a:cxn ang="0">
                    <a:pos x="1151" y="417"/>
                  </a:cxn>
                  <a:cxn ang="0">
                    <a:pos x="1267" y="386"/>
                  </a:cxn>
                  <a:cxn ang="0">
                    <a:pos x="1373" y="356"/>
                  </a:cxn>
                  <a:cxn ang="0">
                    <a:pos x="1473" y="329"/>
                  </a:cxn>
                  <a:cxn ang="0">
                    <a:pos x="1567" y="302"/>
                  </a:cxn>
                  <a:cxn ang="0">
                    <a:pos x="1656" y="277"/>
                  </a:cxn>
                  <a:cxn ang="0">
                    <a:pos x="1743" y="252"/>
                  </a:cxn>
                  <a:cxn ang="0">
                    <a:pos x="1826" y="230"/>
                  </a:cxn>
                  <a:cxn ang="0">
                    <a:pos x="1909" y="207"/>
                  </a:cxn>
                  <a:cxn ang="0">
                    <a:pos x="1990" y="185"/>
                  </a:cxn>
                  <a:cxn ang="0">
                    <a:pos x="2071" y="161"/>
                  </a:cxn>
                  <a:cxn ang="0">
                    <a:pos x="2152" y="139"/>
                  </a:cxn>
                  <a:cxn ang="0">
                    <a:pos x="2235" y="115"/>
                  </a:cxn>
                  <a:cxn ang="0">
                    <a:pos x="2317" y="94"/>
                  </a:cxn>
                  <a:cxn ang="0">
                    <a:pos x="2399" y="73"/>
                  </a:cxn>
                  <a:cxn ang="0">
                    <a:pos x="2479" y="53"/>
                  </a:cxn>
                  <a:cxn ang="0">
                    <a:pos x="2558" y="36"/>
                  </a:cxn>
                  <a:cxn ang="0">
                    <a:pos x="2633" y="22"/>
                  </a:cxn>
                  <a:cxn ang="0">
                    <a:pos x="2706" y="11"/>
                  </a:cxn>
                  <a:cxn ang="0">
                    <a:pos x="2774" y="4"/>
                  </a:cxn>
                  <a:cxn ang="0">
                    <a:pos x="2840" y="1"/>
                  </a:cxn>
                  <a:cxn ang="0">
                    <a:pos x="2903" y="0"/>
                  </a:cxn>
                  <a:cxn ang="0">
                    <a:pos x="2962" y="3"/>
                  </a:cxn>
                  <a:cxn ang="0">
                    <a:pos x="3018" y="8"/>
                  </a:cxn>
                  <a:cxn ang="0">
                    <a:pos x="3071" y="16"/>
                  </a:cxn>
                  <a:cxn ang="0">
                    <a:pos x="3121" y="26"/>
                  </a:cxn>
                  <a:cxn ang="0">
                    <a:pos x="3168" y="38"/>
                  </a:cxn>
                  <a:cxn ang="0">
                    <a:pos x="3214" y="53"/>
                  </a:cxn>
                  <a:cxn ang="0">
                    <a:pos x="3256" y="68"/>
                  </a:cxn>
                  <a:cxn ang="0">
                    <a:pos x="3297" y="85"/>
                  </a:cxn>
                  <a:cxn ang="0">
                    <a:pos x="3337" y="105"/>
                  </a:cxn>
                  <a:cxn ang="0">
                    <a:pos x="3374" y="124"/>
                  </a:cxn>
                  <a:cxn ang="0">
                    <a:pos x="3411" y="146"/>
                  </a:cxn>
                  <a:cxn ang="0">
                    <a:pos x="3446" y="169"/>
                  </a:cxn>
                  <a:cxn ang="0">
                    <a:pos x="3481" y="194"/>
                  </a:cxn>
                  <a:cxn ang="0">
                    <a:pos x="3515" y="220"/>
                  </a:cxn>
                  <a:cxn ang="0">
                    <a:pos x="3549" y="247"/>
                  </a:cxn>
                  <a:cxn ang="0">
                    <a:pos x="3583" y="275"/>
                  </a:cxn>
                  <a:cxn ang="0">
                    <a:pos x="3615" y="306"/>
                  </a:cxn>
                  <a:cxn ang="0">
                    <a:pos x="3646" y="336"/>
                  </a:cxn>
                  <a:cxn ang="0">
                    <a:pos x="3678" y="369"/>
                  </a:cxn>
                  <a:cxn ang="0">
                    <a:pos x="3709" y="405"/>
                  </a:cxn>
                  <a:cxn ang="0">
                    <a:pos x="3737" y="441"/>
                  </a:cxn>
                </a:cxnLst>
                <a:rect l="0" t="0" r="r" b="b"/>
                <a:pathLst>
                  <a:path w="3737" h="561">
                    <a:moveTo>
                      <a:pt x="0" y="561"/>
                    </a:moveTo>
                    <a:lnTo>
                      <a:pt x="266" y="548"/>
                    </a:lnTo>
                    <a:lnTo>
                      <a:pt x="498" y="528"/>
                    </a:lnTo>
                    <a:lnTo>
                      <a:pt x="697" y="504"/>
                    </a:lnTo>
                    <a:lnTo>
                      <a:pt x="870" y="476"/>
                    </a:lnTo>
                    <a:lnTo>
                      <a:pt x="1020" y="448"/>
                    </a:lnTo>
                    <a:lnTo>
                      <a:pt x="1151" y="417"/>
                    </a:lnTo>
                    <a:lnTo>
                      <a:pt x="1267" y="386"/>
                    </a:lnTo>
                    <a:lnTo>
                      <a:pt x="1373" y="356"/>
                    </a:lnTo>
                    <a:lnTo>
                      <a:pt x="1473" y="329"/>
                    </a:lnTo>
                    <a:lnTo>
                      <a:pt x="1567" y="302"/>
                    </a:lnTo>
                    <a:lnTo>
                      <a:pt x="1656" y="277"/>
                    </a:lnTo>
                    <a:lnTo>
                      <a:pt x="1743" y="252"/>
                    </a:lnTo>
                    <a:lnTo>
                      <a:pt x="1826" y="230"/>
                    </a:lnTo>
                    <a:lnTo>
                      <a:pt x="1909" y="207"/>
                    </a:lnTo>
                    <a:lnTo>
                      <a:pt x="1990" y="185"/>
                    </a:lnTo>
                    <a:lnTo>
                      <a:pt x="2071" y="161"/>
                    </a:lnTo>
                    <a:lnTo>
                      <a:pt x="2152" y="139"/>
                    </a:lnTo>
                    <a:lnTo>
                      <a:pt x="2235" y="115"/>
                    </a:lnTo>
                    <a:lnTo>
                      <a:pt x="2317" y="94"/>
                    </a:lnTo>
                    <a:lnTo>
                      <a:pt x="2399" y="73"/>
                    </a:lnTo>
                    <a:lnTo>
                      <a:pt x="2479" y="53"/>
                    </a:lnTo>
                    <a:lnTo>
                      <a:pt x="2558" y="36"/>
                    </a:lnTo>
                    <a:lnTo>
                      <a:pt x="2633" y="22"/>
                    </a:lnTo>
                    <a:lnTo>
                      <a:pt x="2706" y="11"/>
                    </a:lnTo>
                    <a:lnTo>
                      <a:pt x="2774" y="4"/>
                    </a:lnTo>
                    <a:lnTo>
                      <a:pt x="2840" y="1"/>
                    </a:lnTo>
                    <a:lnTo>
                      <a:pt x="2903" y="0"/>
                    </a:lnTo>
                    <a:lnTo>
                      <a:pt x="2962" y="3"/>
                    </a:lnTo>
                    <a:lnTo>
                      <a:pt x="3018" y="8"/>
                    </a:lnTo>
                    <a:lnTo>
                      <a:pt x="3071" y="16"/>
                    </a:lnTo>
                    <a:lnTo>
                      <a:pt x="3121" y="26"/>
                    </a:lnTo>
                    <a:lnTo>
                      <a:pt x="3168" y="38"/>
                    </a:lnTo>
                    <a:lnTo>
                      <a:pt x="3214" y="53"/>
                    </a:lnTo>
                    <a:lnTo>
                      <a:pt x="3256" y="68"/>
                    </a:lnTo>
                    <a:lnTo>
                      <a:pt x="3297" y="85"/>
                    </a:lnTo>
                    <a:lnTo>
                      <a:pt x="3337" y="105"/>
                    </a:lnTo>
                    <a:lnTo>
                      <a:pt x="3374" y="124"/>
                    </a:lnTo>
                    <a:lnTo>
                      <a:pt x="3411" y="146"/>
                    </a:lnTo>
                    <a:lnTo>
                      <a:pt x="3446" y="169"/>
                    </a:lnTo>
                    <a:lnTo>
                      <a:pt x="3481" y="194"/>
                    </a:lnTo>
                    <a:lnTo>
                      <a:pt x="3515" y="220"/>
                    </a:lnTo>
                    <a:lnTo>
                      <a:pt x="3549" y="247"/>
                    </a:lnTo>
                    <a:lnTo>
                      <a:pt x="3583" y="275"/>
                    </a:lnTo>
                    <a:lnTo>
                      <a:pt x="3615" y="306"/>
                    </a:lnTo>
                    <a:lnTo>
                      <a:pt x="3646" y="336"/>
                    </a:lnTo>
                    <a:lnTo>
                      <a:pt x="3678" y="369"/>
                    </a:lnTo>
                    <a:lnTo>
                      <a:pt x="3709" y="405"/>
                    </a:lnTo>
                    <a:lnTo>
                      <a:pt x="3737" y="441"/>
                    </a:lnTo>
                  </a:path>
                </a:pathLst>
              </a:custGeom>
              <a:noFill/>
              <a:ln w="38100" cmpd="sng">
                <a:solidFill>
                  <a:srgbClr val="242729"/>
                </a:solidFill>
                <a:prstDash val="solid"/>
                <a:round/>
                <a:headEnd/>
                <a:tailEnd/>
              </a:ln>
            </p:spPr>
            <p:txBody>
              <a:bodyPr/>
              <a:lstStyle/>
              <a:p>
                <a:endParaRPr lang="en-IN"/>
              </a:p>
            </p:txBody>
          </p:sp>
          <p:sp>
            <p:nvSpPr>
              <p:cNvPr id="131119" name="Freeform 47"/>
              <p:cNvSpPr>
                <a:spLocks/>
              </p:cNvSpPr>
              <p:nvPr/>
            </p:nvSpPr>
            <p:spPr bwMode="auto">
              <a:xfrm>
                <a:off x="1329" y="2463"/>
                <a:ext cx="273" cy="231"/>
              </a:xfrm>
              <a:custGeom>
                <a:avLst/>
                <a:gdLst/>
                <a:ahLst/>
                <a:cxnLst>
                  <a:cxn ang="0">
                    <a:pos x="0" y="0"/>
                  </a:cxn>
                  <a:cxn ang="0">
                    <a:pos x="30" y="37"/>
                  </a:cxn>
                  <a:cxn ang="0">
                    <a:pos x="57" y="76"/>
                  </a:cxn>
                  <a:cxn ang="0">
                    <a:pos x="83" y="116"/>
                  </a:cxn>
                  <a:cxn ang="0">
                    <a:pos x="107" y="157"/>
                  </a:cxn>
                  <a:cxn ang="0">
                    <a:pos x="130" y="198"/>
                  </a:cxn>
                  <a:cxn ang="0">
                    <a:pos x="151" y="239"/>
                  </a:cxn>
                  <a:cxn ang="0">
                    <a:pos x="171" y="279"/>
                  </a:cxn>
                  <a:cxn ang="0">
                    <a:pos x="188" y="318"/>
                  </a:cxn>
                  <a:cxn ang="0">
                    <a:pos x="204" y="357"/>
                  </a:cxn>
                  <a:cxn ang="0">
                    <a:pos x="217" y="394"/>
                  </a:cxn>
                  <a:cxn ang="0">
                    <a:pos x="229" y="430"/>
                  </a:cxn>
                  <a:cxn ang="0">
                    <a:pos x="241" y="466"/>
                  </a:cxn>
                  <a:cxn ang="0">
                    <a:pos x="252" y="503"/>
                  </a:cxn>
                  <a:cxn ang="0">
                    <a:pos x="263" y="540"/>
                  </a:cxn>
                  <a:cxn ang="0">
                    <a:pos x="276" y="578"/>
                  </a:cxn>
                  <a:cxn ang="0">
                    <a:pos x="289" y="617"/>
                  </a:cxn>
                  <a:cxn ang="0">
                    <a:pos x="303" y="657"/>
                  </a:cxn>
                  <a:cxn ang="0">
                    <a:pos x="321" y="699"/>
                  </a:cxn>
                  <a:cxn ang="0">
                    <a:pos x="339" y="740"/>
                  </a:cxn>
                  <a:cxn ang="0">
                    <a:pos x="357" y="782"/>
                  </a:cxn>
                  <a:cxn ang="0">
                    <a:pos x="378" y="822"/>
                  </a:cxn>
                  <a:cxn ang="0">
                    <a:pos x="399" y="861"/>
                  </a:cxn>
                  <a:cxn ang="0">
                    <a:pos x="422" y="899"/>
                  </a:cxn>
                  <a:cxn ang="0">
                    <a:pos x="444" y="934"/>
                  </a:cxn>
                  <a:cxn ang="0">
                    <a:pos x="468" y="966"/>
                  </a:cxn>
                  <a:cxn ang="0">
                    <a:pos x="491" y="994"/>
                  </a:cxn>
                  <a:cxn ang="0">
                    <a:pos x="518" y="1021"/>
                  </a:cxn>
                  <a:cxn ang="0">
                    <a:pos x="547" y="1044"/>
                  </a:cxn>
                  <a:cxn ang="0">
                    <a:pos x="579" y="1064"/>
                  </a:cxn>
                  <a:cxn ang="0">
                    <a:pos x="615" y="1081"/>
                  </a:cxn>
                  <a:cxn ang="0">
                    <a:pos x="657" y="1097"/>
                  </a:cxn>
                  <a:cxn ang="0">
                    <a:pos x="702" y="1108"/>
                  </a:cxn>
                  <a:cxn ang="0">
                    <a:pos x="755" y="1117"/>
                  </a:cxn>
                  <a:cxn ang="0">
                    <a:pos x="818" y="1124"/>
                  </a:cxn>
                  <a:cxn ang="0">
                    <a:pos x="892" y="1131"/>
                  </a:cxn>
                  <a:cxn ang="0">
                    <a:pos x="981" y="1137"/>
                  </a:cxn>
                  <a:cxn ang="0">
                    <a:pos x="1087" y="1142"/>
                  </a:cxn>
                  <a:cxn ang="0">
                    <a:pos x="1213" y="1148"/>
                  </a:cxn>
                  <a:cxn ang="0">
                    <a:pos x="1364" y="1155"/>
                  </a:cxn>
                </a:cxnLst>
                <a:rect l="0" t="0" r="r" b="b"/>
                <a:pathLst>
                  <a:path w="1364" h="1155">
                    <a:moveTo>
                      <a:pt x="0" y="0"/>
                    </a:moveTo>
                    <a:lnTo>
                      <a:pt x="30" y="37"/>
                    </a:lnTo>
                    <a:lnTo>
                      <a:pt x="57" y="76"/>
                    </a:lnTo>
                    <a:lnTo>
                      <a:pt x="83" y="116"/>
                    </a:lnTo>
                    <a:lnTo>
                      <a:pt x="107" y="157"/>
                    </a:lnTo>
                    <a:lnTo>
                      <a:pt x="130" y="198"/>
                    </a:lnTo>
                    <a:lnTo>
                      <a:pt x="151" y="239"/>
                    </a:lnTo>
                    <a:lnTo>
                      <a:pt x="171" y="279"/>
                    </a:lnTo>
                    <a:lnTo>
                      <a:pt x="188" y="318"/>
                    </a:lnTo>
                    <a:lnTo>
                      <a:pt x="204" y="357"/>
                    </a:lnTo>
                    <a:lnTo>
                      <a:pt x="217" y="394"/>
                    </a:lnTo>
                    <a:lnTo>
                      <a:pt x="229" y="430"/>
                    </a:lnTo>
                    <a:lnTo>
                      <a:pt x="241" y="466"/>
                    </a:lnTo>
                    <a:lnTo>
                      <a:pt x="252" y="503"/>
                    </a:lnTo>
                    <a:lnTo>
                      <a:pt x="263" y="540"/>
                    </a:lnTo>
                    <a:lnTo>
                      <a:pt x="276" y="578"/>
                    </a:lnTo>
                    <a:lnTo>
                      <a:pt x="289" y="617"/>
                    </a:lnTo>
                    <a:lnTo>
                      <a:pt x="303" y="657"/>
                    </a:lnTo>
                    <a:lnTo>
                      <a:pt x="321" y="699"/>
                    </a:lnTo>
                    <a:lnTo>
                      <a:pt x="339" y="740"/>
                    </a:lnTo>
                    <a:lnTo>
                      <a:pt x="357" y="782"/>
                    </a:lnTo>
                    <a:lnTo>
                      <a:pt x="378" y="822"/>
                    </a:lnTo>
                    <a:lnTo>
                      <a:pt x="399" y="861"/>
                    </a:lnTo>
                    <a:lnTo>
                      <a:pt x="422" y="899"/>
                    </a:lnTo>
                    <a:lnTo>
                      <a:pt x="444" y="934"/>
                    </a:lnTo>
                    <a:lnTo>
                      <a:pt x="468" y="966"/>
                    </a:lnTo>
                    <a:lnTo>
                      <a:pt x="491" y="994"/>
                    </a:lnTo>
                    <a:lnTo>
                      <a:pt x="518" y="1021"/>
                    </a:lnTo>
                    <a:lnTo>
                      <a:pt x="547" y="1044"/>
                    </a:lnTo>
                    <a:lnTo>
                      <a:pt x="579" y="1064"/>
                    </a:lnTo>
                    <a:lnTo>
                      <a:pt x="615" y="1081"/>
                    </a:lnTo>
                    <a:lnTo>
                      <a:pt x="657" y="1097"/>
                    </a:lnTo>
                    <a:lnTo>
                      <a:pt x="702" y="1108"/>
                    </a:lnTo>
                    <a:lnTo>
                      <a:pt x="755" y="1117"/>
                    </a:lnTo>
                    <a:lnTo>
                      <a:pt x="818" y="1124"/>
                    </a:lnTo>
                    <a:lnTo>
                      <a:pt x="892" y="1131"/>
                    </a:lnTo>
                    <a:lnTo>
                      <a:pt x="981" y="1137"/>
                    </a:lnTo>
                    <a:lnTo>
                      <a:pt x="1087" y="1142"/>
                    </a:lnTo>
                    <a:lnTo>
                      <a:pt x="1213" y="1148"/>
                    </a:lnTo>
                    <a:lnTo>
                      <a:pt x="1364" y="1155"/>
                    </a:lnTo>
                  </a:path>
                </a:pathLst>
              </a:custGeom>
              <a:noFill/>
              <a:ln w="38100" cmpd="sng">
                <a:solidFill>
                  <a:srgbClr val="242729"/>
                </a:solidFill>
                <a:prstDash val="solid"/>
                <a:round/>
                <a:headEnd type="none" w="med" len="med"/>
                <a:tailEnd type="triangle" w="med" len="med"/>
              </a:ln>
            </p:spPr>
            <p:txBody>
              <a:bodyPr/>
              <a:lstStyle/>
              <a:p>
                <a:endParaRPr lang="en-IN"/>
              </a:p>
            </p:txBody>
          </p:sp>
          <p:sp>
            <p:nvSpPr>
              <p:cNvPr id="131120" name="Line 48"/>
              <p:cNvSpPr>
                <a:spLocks noChangeShapeType="1"/>
              </p:cNvSpPr>
              <p:nvPr/>
            </p:nvSpPr>
            <p:spPr bwMode="auto">
              <a:xfrm>
                <a:off x="540" y="2480"/>
                <a:ext cx="144" cy="0"/>
              </a:xfrm>
              <a:prstGeom prst="line">
                <a:avLst/>
              </a:prstGeom>
              <a:noFill/>
              <a:ln w="38100">
                <a:solidFill>
                  <a:schemeClr val="tx1"/>
                </a:solidFill>
                <a:round/>
                <a:headEnd/>
                <a:tailEnd type="triangle" w="med" len="med"/>
              </a:ln>
              <a:effectLst/>
            </p:spPr>
            <p:txBody>
              <a:bodyPr/>
              <a:lstStyle/>
              <a:p>
                <a:endParaRPr lang="en-IN"/>
              </a:p>
            </p:txBody>
          </p:sp>
        </p:grpSp>
      </p:grpSp>
      <p:grpSp>
        <p:nvGrpSpPr>
          <p:cNvPr id="4" name="Group 49"/>
          <p:cNvGrpSpPr>
            <a:grpSpLocks/>
          </p:cNvGrpSpPr>
          <p:nvPr/>
        </p:nvGrpSpPr>
        <p:grpSpPr bwMode="auto">
          <a:xfrm>
            <a:off x="4283968" y="2852936"/>
            <a:ext cx="4594225" cy="2860675"/>
            <a:chOff x="2736" y="1332"/>
            <a:chExt cx="2894" cy="1802"/>
          </a:xfrm>
        </p:grpSpPr>
        <p:sp>
          <p:nvSpPr>
            <p:cNvPr id="131122" name="Line 50"/>
            <p:cNvSpPr>
              <a:spLocks noChangeShapeType="1"/>
            </p:cNvSpPr>
            <p:nvPr/>
          </p:nvSpPr>
          <p:spPr bwMode="auto">
            <a:xfrm flipV="1">
              <a:off x="3916" y="2328"/>
              <a:ext cx="1" cy="805"/>
            </a:xfrm>
            <a:prstGeom prst="line">
              <a:avLst/>
            </a:prstGeom>
            <a:noFill/>
            <a:ln w="38100">
              <a:solidFill>
                <a:srgbClr val="242729"/>
              </a:solidFill>
              <a:round/>
              <a:headEnd/>
              <a:tailEnd/>
            </a:ln>
          </p:spPr>
          <p:txBody>
            <a:bodyPr/>
            <a:lstStyle/>
            <a:p>
              <a:endParaRPr lang="en-IN"/>
            </a:p>
          </p:txBody>
        </p:sp>
        <p:sp>
          <p:nvSpPr>
            <p:cNvPr id="131123" name="Line 51"/>
            <p:cNvSpPr>
              <a:spLocks noChangeShapeType="1"/>
            </p:cNvSpPr>
            <p:nvPr/>
          </p:nvSpPr>
          <p:spPr bwMode="auto">
            <a:xfrm flipV="1">
              <a:off x="5310" y="2328"/>
              <a:ext cx="1" cy="805"/>
            </a:xfrm>
            <a:prstGeom prst="line">
              <a:avLst/>
            </a:prstGeom>
            <a:noFill/>
            <a:ln w="38100">
              <a:solidFill>
                <a:srgbClr val="242729"/>
              </a:solidFill>
              <a:round/>
              <a:headEnd/>
              <a:tailEnd/>
            </a:ln>
          </p:spPr>
          <p:txBody>
            <a:bodyPr/>
            <a:lstStyle/>
            <a:p>
              <a:endParaRPr lang="en-IN"/>
            </a:p>
          </p:txBody>
        </p:sp>
        <p:grpSp>
          <p:nvGrpSpPr>
            <p:cNvPr id="5" name="Group 52"/>
            <p:cNvGrpSpPr>
              <a:grpSpLocks/>
            </p:cNvGrpSpPr>
            <p:nvPr/>
          </p:nvGrpSpPr>
          <p:grpSpPr bwMode="auto">
            <a:xfrm flipV="1">
              <a:off x="3911" y="2492"/>
              <a:ext cx="1404" cy="359"/>
              <a:chOff x="3911" y="2492"/>
              <a:chExt cx="1404" cy="359"/>
            </a:xfrm>
          </p:grpSpPr>
          <p:sp>
            <p:nvSpPr>
              <p:cNvPr id="131125" name="Freeform 53"/>
              <p:cNvSpPr>
                <a:spLocks/>
              </p:cNvSpPr>
              <p:nvPr/>
            </p:nvSpPr>
            <p:spPr bwMode="auto">
              <a:xfrm>
                <a:off x="3911" y="2492"/>
                <a:ext cx="1394" cy="359"/>
              </a:xfrm>
              <a:custGeom>
                <a:avLst/>
                <a:gdLst/>
                <a:ahLst/>
                <a:cxnLst>
                  <a:cxn ang="0">
                    <a:pos x="0" y="942"/>
                  </a:cxn>
                  <a:cxn ang="0">
                    <a:pos x="29" y="1078"/>
                  </a:cxn>
                  <a:cxn ang="0">
                    <a:pos x="4180" y="0"/>
                  </a:cxn>
                  <a:cxn ang="0">
                    <a:pos x="0" y="942"/>
                  </a:cxn>
                </a:cxnLst>
                <a:rect l="0" t="0" r="r" b="b"/>
                <a:pathLst>
                  <a:path w="4180" h="1078">
                    <a:moveTo>
                      <a:pt x="0" y="942"/>
                    </a:moveTo>
                    <a:lnTo>
                      <a:pt x="29" y="1078"/>
                    </a:lnTo>
                    <a:lnTo>
                      <a:pt x="4180" y="0"/>
                    </a:lnTo>
                    <a:lnTo>
                      <a:pt x="0" y="942"/>
                    </a:lnTo>
                    <a:close/>
                  </a:path>
                </a:pathLst>
              </a:custGeom>
              <a:solidFill>
                <a:srgbClr val="34498F"/>
              </a:solidFill>
              <a:ln w="9525">
                <a:noFill/>
                <a:round/>
                <a:headEnd/>
                <a:tailEnd/>
              </a:ln>
            </p:spPr>
            <p:txBody>
              <a:bodyPr/>
              <a:lstStyle/>
              <a:p>
                <a:endParaRPr lang="en-IN"/>
              </a:p>
            </p:txBody>
          </p:sp>
          <p:sp>
            <p:nvSpPr>
              <p:cNvPr id="131126" name="Freeform 54"/>
              <p:cNvSpPr>
                <a:spLocks/>
              </p:cNvSpPr>
              <p:nvPr/>
            </p:nvSpPr>
            <p:spPr bwMode="auto">
              <a:xfrm>
                <a:off x="3921" y="2492"/>
                <a:ext cx="1394" cy="359"/>
              </a:xfrm>
              <a:custGeom>
                <a:avLst/>
                <a:gdLst/>
                <a:ahLst/>
                <a:cxnLst>
                  <a:cxn ang="0">
                    <a:pos x="0" y="1078"/>
                  </a:cxn>
                  <a:cxn ang="0">
                    <a:pos x="4151" y="0"/>
                  </a:cxn>
                  <a:cxn ang="0">
                    <a:pos x="4181" y="134"/>
                  </a:cxn>
                  <a:cxn ang="0">
                    <a:pos x="0" y="1078"/>
                  </a:cxn>
                </a:cxnLst>
                <a:rect l="0" t="0" r="r" b="b"/>
                <a:pathLst>
                  <a:path w="4181" h="1078">
                    <a:moveTo>
                      <a:pt x="0" y="1078"/>
                    </a:moveTo>
                    <a:lnTo>
                      <a:pt x="4151" y="0"/>
                    </a:lnTo>
                    <a:lnTo>
                      <a:pt x="4181" y="134"/>
                    </a:lnTo>
                    <a:lnTo>
                      <a:pt x="0" y="1078"/>
                    </a:lnTo>
                    <a:close/>
                  </a:path>
                </a:pathLst>
              </a:custGeom>
              <a:solidFill>
                <a:srgbClr val="34498F"/>
              </a:solidFill>
              <a:ln w="9525">
                <a:noFill/>
                <a:round/>
                <a:headEnd/>
                <a:tailEnd/>
              </a:ln>
            </p:spPr>
            <p:txBody>
              <a:bodyPr/>
              <a:lstStyle/>
              <a:p>
                <a:endParaRPr lang="en-IN"/>
              </a:p>
            </p:txBody>
          </p:sp>
          <p:sp>
            <p:nvSpPr>
              <p:cNvPr id="131127" name="Freeform 55"/>
              <p:cNvSpPr>
                <a:spLocks/>
              </p:cNvSpPr>
              <p:nvPr/>
            </p:nvSpPr>
            <p:spPr bwMode="auto">
              <a:xfrm>
                <a:off x="3911" y="2492"/>
                <a:ext cx="1404" cy="359"/>
              </a:xfrm>
              <a:custGeom>
                <a:avLst/>
                <a:gdLst/>
                <a:ahLst/>
                <a:cxnLst>
                  <a:cxn ang="0">
                    <a:pos x="0" y="942"/>
                  </a:cxn>
                  <a:cxn ang="0">
                    <a:pos x="29" y="1078"/>
                  </a:cxn>
                  <a:cxn ang="0">
                    <a:pos x="4210" y="134"/>
                  </a:cxn>
                  <a:cxn ang="0">
                    <a:pos x="4180" y="0"/>
                  </a:cxn>
                  <a:cxn ang="0">
                    <a:pos x="0" y="942"/>
                  </a:cxn>
                </a:cxnLst>
                <a:rect l="0" t="0" r="r" b="b"/>
                <a:pathLst>
                  <a:path w="4210" h="1078">
                    <a:moveTo>
                      <a:pt x="0" y="942"/>
                    </a:moveTo>
                    <a:lnTo>
                      <a:pt x="29" y="1078"/>
                    </a:lnTo>
                    <a:lnTo>
                      <a:pt x="4210" y="134"/>
                    </a:lnTo>
                    <a:lnTo>
                      <a:pt x="4180" y="0"/>
                    </a:lnTo>
                    <a:lnTo>
                      <a:pt x="0" y="942"/>
                    </a:lnTo>
                  </a:path>
                </a:pathLst>
              </a:custGeom>
              <a:noFill/>
              <a:ln w="0">
                <a:solidFill>
                  <a:srgbClr val="2A4D92"/>
                </a:solidFill>
                <a:prstDash val="solid"/>
                <a:round/>
                <a:headEnd/>
                <a:tailEnd/>
              </a:ln>
            </p:spPr>
            <p:txBody>
              <a:bodyPr/>
              <a:lstStyle/>
              <a:p>
                <a:endParaRPr lang="en-IN"/>
              </a:p>
            </p:txBody>
          </p:sp>
        </p:grpSp>
        <p:sp>
          <p:nvSpPr>
            <p:cNvPr id="131128" name="Freeform 56"/>
            <p:cNvSpPr>
              <a:spLocks/>
            </p:cNvSpPr>
            <p:nvPr/>
          </p:nvSpPr>
          <p:spPr bwMode="auto">
            <a:xfrm>
              <a:off x="3911" y="1596"/>
              <a:ext cx="1404" cy="315"/>
            </a:xfrm>
            <a:custGeom>
              <a:avLst/>
              <a:gdLst/>
              <a:ahLst/>
              <a:cxnLst>
                <a:cxn ang="0">
                  <a:pos x="29" y="0"/>
                </a:cxn>
                <a:cxn ang="0">
                  <a:pos x="0" y="134"/>
                </a:cxn>
                <a:cxn ang="0">
                  <a:pos x="4210" y="943"/>
                </a:cxn>
                <a:cxn ang="0">
                  <a:pos x="29" y="0"/>
                </a:cxn>
              </a:cxnLst>
              <a:rect l="0" t="0" r="r" b="b"/>
              <a:pathLst>
                <a:path w="4210" h="943">
                  <a:moveTo>
                    <a:pt x="29" y="0"/>
                  </a:moveTo>
                  <a:lnTo>
                    <a:pt x="0" y="134"/>
                  </a:lnTo>
                  <a:lnTo>
                    <a:pt x="4210" y="943"/>
                  </a:lnTo>
                  <a:lnTo>
                    <a:pt x="29" y="0"/>
                  </a:lnTo>
                  <a:close/>
                </a:path>
              </a:pathLst>
            </a:custGeom>
            <a:solidFill>
              <a:srgbClr val="DC3632"/>
            </a:solidFill>
            <a:ln w="9525">
              <a:noFill/>
              <a:round/>
              <a:headEnd/>
              <a:tailEnd/>
            </a:ln>
          </p:spPr>
          <p:txBody>
            <a:bodyPr/>
            <a:lstStyle/>
            <a:p>
              <a:endParaRPr lang="en-IN"/>
            </a:p>
          </p:txBody>
        </p:sp>
        <p:sp>
          <p:nvSpPr>
            <p:cNvPr id="131129" name="Freeform 57"/>
            <p:cNvSpPr>
              <a:spLocks/>
            </p:cNvSpPr>
            <p:nvPr/>
          </p:nvSpPr>
          <p:spPr bwMode="auto">
            <a:xfrm>
              <a:off x="3911" y="1641"/>
              <a:ext cx="1404" cy="314"/>
            </a:xfrm>
            <a:custGeom>
              <a:avLst/>
              <a:gdLst/>
              <a:ahLst/>
              <a:cxnLst>
                <a:cxn ang="0">
                  <a:pos x="0" y="0"/>
                </a:cxn>
                <a:cxn ang="0">
                  <a:pos x="4210" y="809"/>
                </a:cxn>
                <a:cxn ang="0">
                  <a:pos x="4180" y="942"/>
                </a:cxn>
                <a:cxn ang="0">
                  <a:pos x="0" y="0"/>
                </a:cxn>
              </a:cxnLst>
              <a:rect l="0" t="0" r="r" b="b"/>
              <a:pathLst>
                <a:path w="4210" h="942">
                  <a:moveTo>
                    <a:pt x="0" y="0"/>
                  </a:moveTo>
                  <a:lnTo>
                    <a:pt x="4210" y="809"/>
                  </a:lnTo>
                  <a:lnTo>
                    <a:pt x="4180" y="942"/>
                  </a:lnTo>
                  <a:lnTo>
                    <a:pt x="0" y="0"/>
                  </a:lnTo>
                  <a:close/>
                </a:path>
              </a:pathLst>
            </a:custGeom>
            <a:solidFill>
              <a:srgbClr val="DC3632"/>
            </a:solidFill>
            <a:ln w="9525">
              <a:noFill/>
              <a:round/>
              <a:headEnd/>
              <a:tailEnd/>
            </a:ln>
          </p:spPr>
          <p:txBody>
            <a:bodyPr/>
            <a:lstStyle/>
            <a:p>
              <a:endParaRPr lang="en-IN"/>
            </a:p>
          </p:txBody>
        </p:sp>
        <p:sp>
          <p:nvSpPr>
            <p:cNvPr id="131130" name="Freeform 58"/>
            <p:cNvSpPr>
              <a:spLocks/>
            </p:cNvSpPr>
            <p:nvPr/>
          </p:nvSpPr>
          <p:spPr bwMode="auto">
            <a:xfrm>
              <a:off x="3911" y="1596"/>
              <a:ext cx="1404" cy="359"/>
            </a:xfrm>
            <a:custGeom>
              <a:avLst/>
              <a:gdLst/>
              <a:ahLst/>
              <a:cxnLst>
                <a:cxn ang="0">
                  <a:pos x="29" y="0"/>
                </a:cxn>
                <a:cxn ang="0">
                  <a:pos x="0" y="134"/>
                </a:cxn>
                <a:cxn ang="0">
                  <a:pos x="4180" y="1076"/>
                </a:cxn>
                <a:cxn ang="0">
                  <a:pos x="4210" y="943"/>
                </a:cxn>
                <a:cxn ang="0">
                  <a:pos x="29" y="0"/>
                </a:cxn>
              </a:cxnLst>
              <a:rect l="0" t="0" r="r" b="b"/>
              <a:pathLst>
                <a:path w="4210" h="1076">
                  <a:moveTo>
                    <a:pt x="29" y="0"/>
                  </a:moveTo>
                  <a:lnTo>
                    <a:pt x="0" y="134"/>
                  </a:lnTo>
                  <a:lnTo>
                    <a:pt x="4180" y="1076"/>
                  </a:lnTo>
                  <a:lnTo>
                    <a:pt x="4210" y="943"/>
                  </a:lnTo>
                  <a:lnTo>
                    <a:pt x="29" y="0"/>
                  </a:lnTo>
                </a:path>
              </a:pathLst>
            </a:custGeom>
            <a:noFill/>
            <a:ln w="0">
              <a:solidFill>
                <a:srgbClr val="E64810"/>
              </a:solidFill>
              <a:prstDash val="solid"/>
              <a:round/>
              <a:headEnd/>
              <a:tailEnd/>
            </a:ln>
          </p:spPr>
          <p:txBody>
            <a:bodyPr/>
            <a:lstStyle/>
            <a:p>
              <a:endParaRPr lang="en-IN"/>
            </a:p>
          </p:txBody>
        </p:sp>
        <p:sp>
          <p:nvSpPr>
            <p:cNvPr id="131131" name="Line 59"/>
            <p:cNvSpPr>
              <a:spLocks noChangeShapeType="1"/>
            </p:cNvSpPr>
            <p:nvPr/>
          </p:nvSpPr>
          <p:spPr bwMode="auto">
            <a:xfrm>
              <a:off x="3482" y="2173"/>
              <a:ext cx="2148" cy="1"/>
            </a:xfrm>
            <a:prstGeom prst="line">
              <a:avLst/>
            </a:prstGeom>
            <a:noFill/>
            <a:ln w="38100">
              <a:solidFill>
                <a:srgbClr val="242729"/>
              </a:solidFill>
              <a:round/>
              <a:headEnd/>
              <a:tailEnd/>
            </a:ln>
          </p:spPr>
          <p:txBody>
            <a:bodyPr/>
            <a:lstStyle/>
            <a:p>
              <a:endParaRPr lang="en-IN"/>
            </a:p>
          </p:txBody>
        </p:sp>
        <p:sp>
          <p:nvSpPr>
            <p:cNvPr id="131132" name="Line 60"/>
            <p:cNvSpPr>
              <a:spLocks noChangeShapeType="1"/>
            </p:cNvSpPr>
            <p:nvPr/>
          </p:nvSpPr>
          <p:spPr bwMode="auto">
            <a:xfrm>
              <a:off x="3482" y="3133"/>
              <a:ext cx="2148" cy="1"/>
            </a:xfrm>
            <a:prstGeom prst="line">
              <a:avLst/>
            </a:prstGeom>
            <a:noFill/>
            <a:ln w="38100">
              <a:solidFill>
                <a:srgbClr val="242729"/>
              </a:solidFill>
              <a:round/>
              <a:headEnd/>
              <a:tailEnd/>
            </a:ln>
          </p:spPr>
          <p:txBody>
            <a:bodyPr/>
            <a:lstStyle/>
            <a:p>
              <a:endParaRPr lang="en-IN"/>
            </a:p>
          </p:txBody>
        </p:sp>
        <p:sp>
          <p:nvSpPr>
            <p:cNvPr id="131133" name="Line 61"/>
            <p:cNvSpPr>
              <a:spLocks noChangeShapeType="1"/>
            </p:cNvSpPr>
            <p:nvPr/>
          </p:nvSpPr>
          <p:spPr bwMode="auto">
            <a:xfrm flipV="1">
              <a:off x="5310" y="1332"/>
              <a:ext cx="1" cy="841"/>
            </a:xfrm>
            <a:prstGeom prst="line">
              <a:avLst/>
            </a:prstGeom>
            <a:noFill/>
            <a:ln w="38100">
              <a:solidFill>
                <a:srgbClr val="242729"/>
              </a:solidFill>
              <a:round/>
              <a:headEnd/>
              <a:tailEnd/>
            </a:ln>
          </p:spPr>
          <p:txBody>
            <a:bodyPr/>
            <a:lstStyle/>
            <a:p>
              <a:endParaRPr lang="en-IN"/>
            </a:p>
          </p:txBody>
        </p:sp>
        <p:sp>
          <p:nvSpPr>
            <p:cNvPr id="131134" name="Line 62"/>
            <p:cNvSpPr>
              <a:spLocks noChangeShapeType="1"/>
            </p:cNvSpPr>
            <p:nvPr/>
          </p:nvSpPr>
          <p:spPr bwMode="auto">
            <a:xfrm flipV="1">
              <a:off x="3916" y="1332"/>
              <a:ext cx="1" cy="841"/>
            </a:xfrm>
            <a:prstGeom prst="line">
              <a:avLst/>
            </a:prstGeom>
            <a:noFill/>
            <a:ln w="38100">
              <a:solidFill>
                <a:srgbClr val="242729"/>
              </a:solidFill>
              <a:round/>
              <a:headEnd/>
              <a:tailEnd/>
            </a:ln>
          </p:spPr>
          <p:txBody>
            <a:bodyPr/>
            <a:lstStyle/>
            <a:p>
              <a:endParaRPr lang="en-IN"/>
            </a:p>
          </p:txBody>
        </p:sp>
        <p:sp>
          <p:nvSpPr>
            <p:cNvPr id="131135" name="Text Box 63"/>
            <p:cNvSpPr txBox="1">
              <a:spLocks noChangeArrowheads="1"/>
            </p:cNvSpPr>
            <p:nvPr/>
          </p:nvSpPr>
          <p:spPr bwMode="auto">
            <a:xfrm>
              <a:off x="2736" y="1872"/>
              <a:ext cx="1173" cy="288"/>
            </a:xfrm>
            <a:prstGeom prst="rect">
              <a:avLst/>
            </a:prstGeom>
            <a:noFill/>
            <a:ln w="9525">
              <a:noFill/>
              <a:miter lim="800000"/>
              <a:headEnd/>
              <a:tailEnd/>
            </a:ln>
            <a:effectLst/>
          </p:spPr>
          <p:txBody>
            <a:bodyPr wrap="none">
              <a:spAutoFit/>
            </a:bodyPr>
            <a:lstStyle/>
            <a:p>
              <a:r>
                <a:rPr lang="en-US">
                  <a:solidFill>
                    <a:srgbClr val="FF0000"/>
                  </a:solidFill>
                </a:rPr>
                <a:t>PRESSURE</a:t>
              </a:r>
            </a:p>
          </p:txBody>
        </p:sp>
        <p:sp>
          <p:nvSpPr>
            <p:cNvPr id="131136" name="Text Box 64"/>
            <p:cNvSpPr txBox="1">
              <a:spLocks noChangeArrowheads="1"/>
            </p:cNvSpPr>
            <p:nvPr/>
          </p:nvSpPr>
          <p:spPr bwMode="auto">
            <a:xfrm>
              <a:off x="2832" y="2832"/>
              <a:ext cx="1065" cy="288"/>
            </a:xfrm>
            <a:prstGeom prst="rect">
              <a:avLst/>
            </a:prstGeom>
            <a:noFill/>
            <a:ln w="9525">
              <a:noFill/>
              <a:miter lim="800000"/>
              <a:headEnd/>
              <a:tailEnd/>
            </a:ln>
            <a:effectLst/>
          </p:spPr>
          <p:txBody>
            <a:bodyPr wrap="none">
              <a:spAutoFit/>
            </a:bodyPr>
            <a:lstStyle/>
            <a:p>
              <a:r>
                <a:rPr lang="en-US">
                  <a:solidFill>
                    <a:schemeClr val="accent2"/>
                  </a:solidFill>
                </a:rPr>
                <a:t>VELOCITY</a:t>
              </a:r>
            </a:p>
          </p:txBody>
        </p:sp>
      </p:grpSp>
      <p:sp>
        <p:nvSpPr>
          <p:cNvPr id="66" name="Slide Number Placeholder 65"/>
          <p:cNvSpPr>
            <a:spLocks noGrp="1"/>
          </p:cNvSpPr>
          <p:nvPr>
            <p:ph type="sldNum" sz="quarter" idx="12"/>
          </p:nvPr>
        </p:nvSpPr>
        <p:spPr/>
        <p:txBody>
          <a:bodyPr/>
          <a:lstStyle/>
          <a:p>
            <a:fld id="{E2E6EB17-2319-4F1F-8486-BA1B2E1B0969}" type="slidenum">
              <a:rPr lang="en-IN" smtClean="0"/>
              <a:pPr/>
              <a:t>75</a:t>
            </a:fld>
            <a:endParaRPr lang="en-IN"/>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ZHAR\Desktop\turbines.gif"/>
          <p:cNvPicPr>
            <a:picLocks noChangeAspect="1" noChangeArrowheads="1"/>
          </p:cNvPicPr>
          <p:nvPr/>
        </p:nvPicPr>
        <p:blipFill>
          <a:blip r:embed="rId3"/>
          <a:srcRect/>
          <a:stretch>
            <a:fillRect/>
          </a:stretch>
        </p:blipFill>
        <p:spPr bwMode="auto">
          <a:xfrm>
            <a:off x="762000" y="457200"/>
            <a:ext cx="7543800" cy="5943600"/>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13214" y="857232"/>
            <a:ext cx="8864305" cy="50006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62000" y="381000"/>
            <a:ext cx="7762875" cy="368300"/>
          </a:xfrm>
        </p:spPr>
        <p:txBody>
          <a:bodyPr>
            <a:noAutofit/>
          </a:bodyPr>
          <a:lstStyle/>
          <a:p>
            <a:pPr defTabSz="912813"/>
            <a:r>
              <a:rPr lang="en-US" sz="2000" dirty="0" smtClean="0"/>
              <a:t>Difference Between Impulse Turbine and Reaction Turbine</a:t>
            </a:r>
          </a:p>
        </p:txBody>
      </p:sp>
      <p:graphicFrame>
        <p:nvGraphicFramePr>
          <p:cNvPr id="5" name="Group 33"/>
          <p:cNvGraphicFramePr>
            <a:graphicFrameLocks noGrp="1"/>
          </p:cNvGraphicFramePr>
          <p:nvPr/>
        </p:nvGraphicFramePr>
        <p:xfrm>
          <a:off x="304800" y="914400"/>
          <a:ext cx="8534400" cy="5486399"/>
        </p:xfrm>
        <a:graphic>
          <a:graphicData uri="http://schemas.openxmlformats.org/drawingml/2006/table">
            <a:tbl>
              <a:tblPr/>
              <a:tblGrid>
                <a:gridCol w="4300651"/>
                <a:gridCol w="4233749"/>
              </a:tblGrid>
              <a:tr h="395585">
                <a:tc>
                  <a:txBody>
                    <a:body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rPr>
                        <a:t>Impulse turbine</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Trebuchet MS" pitchFamily="34" charset="0"/>
                        </a:rPr>
                        <a:t>Reaction turbine</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71526">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Complete expansion of steam takes place in the nozzle.</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Partial expansion of steam takes place in the fixed blades and further expansion takes place in the moving blades.</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50039">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pitchFamily="34" charset="0"/>
                          <a:cs typeface="Times New Roman" pitchFamily="18" charset="0"/>
                        </a:rPr>
                        <a:t>Blades are symmetrical in shape.</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Blades are non symmetrical in shape i.e., aerofoil section.</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3842">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The rotor runs at higher speeds.</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The rotor runs at relatively low speed.</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7684">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The impulse turbines are used for small power generation plant.</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The reaction turbines are used in large power generation plant.</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50039">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Less floor area is required.(small power plant).</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More floor area is required. (Medium and large power plant).</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7684">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rebuchet MS" pitchFamily="34" charset="0"/>
                          <a:cs typeface="Times New Roman" pitchFamily="18" charset="0"/>
                        </a:rPr>
                        <a:t>The pressure of steam remains constant from inlet to the outlet of the blade.</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pitchFamily="34" charset="0"/>
                          <a:cs typeface="Times New Roman" pitchFamily="18" charset="0"/>
                        </a:rPr>
                        <a:t>The pressure of steam drops from inlet to the outlet of the blade.</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0" y="11430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endParaRPr kumimoji="0" lang="en-US" sz="4400" b="1" i="1" u="none" strike="noStrike" kern="1200"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endParaRPr>
          </a:p>
        </p:txBody>
      </p:sp>
      <p:sp>
        <p:nvSpPr>
          <p:cNvPr id="9" name="Content Placeholder 8"/>
          <p:cNvSpPr>
            <a:spLocks noGrp="1"/>
          </p:cNvSpPr>
          <p:nvPr>
            <p:ph idx="1"/>
          </p:nvPr>
        </p:nvSpPr>
        <p:spPr>
          <a:xfrm>
            <a:off x="304800" y="1066800"/>
            <a:ext cx="8534400" cy="5257800"/>
          </a:xfrm>
        </p:spPr>
        <p:txBody>
          <a:bodyPr/>
          <a:lstStyle/>
          <a:p>
            <a:pPr>
              <a:buNone/>
            </a:pP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Intensive Properties</a:t>
            </a:r>
          </a:p>
          <a:p>
            <a:pPr>
              <a:buNone/>
            </a:pPr>
            <a:r>
              <a:rPr lang="en-US" sz="2400" dirty="0" smtClean="0"/>
              <a:t>	Independent on size or extent of the system</a:t>
            </a:r>
          </a:p>
          <a:p>
            <a:pPr>
              <a:buNone/>
            </a:pPr>
            <a:r>
              <a:rPr lang="en-US" sz="2400" dirty="0" smtClean="0"/>
              <a:t>	(Pressure, Temperature…etc)</a:t>
            </a:r>
          </a:p>
          <a:p>
            <a:pPr>
              <a:buNone/>
            </a:pP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Extensive Properties</a:t>
            </a:r>
          </a:p>
          <a:p>
            <a:pPr>
              <a:buNone/>
            </a:pPr>
            <a:r>
              <a:rPr lang="en-US" sz="2400" dirty="0" smtClean="0"/>
              <a:t>	Depends on  size or extent of the system</a:t>
            </a:r>
          </a:p>
          <a:p>
            <a:pPr>
              <a:buNone/>
            </a:pPr>
            <a:r>
              <a:rPr lang="en-US" sz="2400" dirty="0" smtClean="0"/>
              <a:t>	(Mass, Volume, Entropy..etc)</a:t>
            </a:r>
          </a:p>
          <a:p>
            <a:endParaRPr lang="en-US" sz="2400" dirty="0" smtClean="0"/>
          </a:p>
          <a:p>
            <a:pPr>
              <a:buNone/>
            </a:pPr>
            <a:endParaRPr lang="en-US" sz="2400" dirty="0" smtClean="0"/>
          </a:p>
          <a:p>
            <a:pPr>
              <a:buNone/>
            </a:pP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smtClean="0">
                <a:solidFill>
                  <a:schemeClr val="accent3">
                    <a:lumMod val="50000"/>
                  </a:schemeClr>
                </a:solidFill>
                <a:latin typeface="Arial Black" pitchFamily="34" charset="0"/>
              </a:rPr>
              <a:t>Terminologies used in Thermodynamics</a:t>
            </a:r>
            <a:endParaRPr lang="en-US" sz="2800" i="1" dirty="0">
              <a:solidFill>
                <a:schemeClr val="accent3">
                  <a:lumMod val="50000"/>
                </a:schemeClr>
              </a:solidFill>
              <a:latin typeface="Arial Black" pitchFamily="34" charset="0"/>
            </a:endParaRPr>
          </a:p>
        </p:txBody>
      </p:sp>
      <p:sp>
        <p:nvSpPr>
          <p:cNvPr id="8" name="Content Placeholder 2"/>
          <p:cNvSpPr txBox="1">
            <a:spLocks/>
          </p:cNvSpPr>
          <p:nvPr/>
        </p:nvSpPr>
        <p:spPr>
          <a:xfrm>
            <a:off x="0" y="1143000"/>
            <a:ext cx="8763000" cy="3687763"/>
          </a:xfrm>
          <a:prstGeom prst="rect">
            <a:avLst/>
          </a:prstGeom>
        </p:spPr>
        <p:txBody>
          <a:bodyPr vert="horz" lIns="91440" tIns="45720" rIns="91440" bIns="45720" rtlCol="0">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n-lt"/>
                <a:ea typeface="+mn-ea"/>
                <a:cs typeface="+mn-cs"/>
              </a:rPr>
              <a:t> </a:t>
            </a:r>
            <a:r>
              <a:rPr kumimoji="0" lang="en-US" sz="4400" b="1" i="1" u="none" strike="noStrike" kern="1200" spc="50" normalizeH="0" baseline="0" noProof="0" dirty="0" smtClean="0">
                <a:ln w="11430"/>
                <a:solidFill>
                  <a:schemeClr val="accent2">
                    <a:lumMod val="75000"/>
                  </a:schemeClr>
                </a:solidFill>
                <a:effectLst>
                  <a:outerShdw blurRad="76200" dist="50800" dir="5400000" algn="tl" rotWithShape="0">
                    <a:srgbClr val="000000">
                      <a:alpha val="65000"/>
                    </a:srgbClr>
                  </a:outerShdw>
                </a:effectLst>
                <a:uLnTx/>
                <a:uFillTx/>
                <a:latin typeface="+mn-lt"/>
                <a:ea typeface="+mn-ea"/>
                <a:cs typeface="+mn-cs"/>
              </a:rPr>
              <a:t>Change of STATE</a:t>
            </a:r>
            <a:endParaRPr kumimoji="0" lang="en-US" sz="4400" b="1" i="1" u="none" strike="noStrike" kern="1200" spc="50" normalizeH="0" baseline="0" noProof="0" dirty="0">
              <a:ln w="11430"/>
              <a:solidFill>
                <a:schemeClr val="accent2">
                  <a:lumMod val="75000"/>
                </a:schemeClr>
              </a:solidFill>
              <a:effectLst>
                <a:outerShdw blurRad="76200" dist="50800" dir="5400000" algn="tl" rotWithShape="0">
                  <a:srgbClr val="000000">
                    <a:alpha val="65000"/>
                  </a:srgbClr>
                </a:outerShdw>
              </a:effectLst>
              <a:uLnTx/>
              <a:uFillTx/>
              <a:latin typeface="+mn-lt"/>
              <a:ea typeface="+mn-ea"/>
              <a:cs typeface="+mn-cs"/>
            </a:endParaRPr>
          </a:p>
        </p:txBody>
      </p:sp>
      <p:sp>
        <p:nvSpPr>
          <p:cNvPr id="9" name="Content Placeholder 8"/>
          <p:cNvSpPr>
            <a:spLocks noGrp="1"/>
          </p:cNvSpPr>
          <p:nvPr>
            <p:ph idx="1"/>
          </p:nvPr>
        </p:nvSpPr>
        <p:spPr>
          <a:xfrm>
            <a:off x="304800" y="1981200"/>
            <a:ext cx="8534400" cy="4343400"/>
          </a:xfrm>
        </p:spPr>
        <p:txBody>
          <a:bodyPr/>
          <a:lstStyle/>
          <a:p>
            <a:pPr>
              <a:buNone/>
            </a:pPr>
            <a:r>
              <a:rPr lang="en-US" sz="2400" dirty="0" smtClean="0"/>
              <a:t>Changes due to flow of mass and energy</a:t>
            </a:r>
          </a:p>
          <a:p>
            <a:pPr>
              <a:buNone/>
            </a:pPr>
            <a:endParaRPr lang="en-US" dirty="0" smtClean="0"/>
          </a:p>
          <a:p>
            <a:pPr>
              <a:buNone/>
            </a:pPr>
            <a:endParaRPr lang="en-US" dirty="0"/>
          </a:p>
        </p:txBody>
      </p:sp>
      <p:pic>
        <p:nvPicPr>
          <p:cNvPr id="2051" name="Picture 3" descr="C:\Users\satheesh\Desktop\stock-vector-education-chart-of-biology-for-change-of-state-for-water-diagram-vector-illustration-658148128.jpg"/>
          <p:cNvPicPr>
            <a:picLocks noChangeAspect="1" noChangeArrowheads="1"/>
          </p:cNvPicPr>
          <p:nvPr/>
        </p:nvPicPr>
        <p:blipFill>
          <a:blip r:embed="rId2"/>
          <a:srcRect/>
          <a:stretch>
            <a:fillRect/>
          </a:stretch>
        </p:blipFill>
        <p:spPr bwMode="auto">
          <a:xfrm>
            <a:off x="609600" y="2362200"/>
            <a:ext cx="7467600" cy="41148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1666</TotalTime>
  <Words>2208</Words>
  <Application>Microsoft Office PowerPoint</Application>
  <PresentationFormat>On-screen Show (4:3)</PresentationFormat>
  <Paragraphs>444</Paragraphs>
  <Slides>78</Slides>
  <Notes>17</Notes>
  <HiddenSlides>3</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Slide 1</vt:lpstr>
      <vt:lpstr>Slide 2</vt:lpstr>
      <vt:lpstr>Introduction</vt:lpstr>
      <vt:lpstr>Terminologies used in Thermodynamics</vt:lpstr>
      <vt:lpstr>Terminologies used in Thermodynamics</vt:lpstr>
      <vt:lpstr>Slide 6</vt:lpstr>
      <vt:lpstr>Terminologies used in Thermodynamics</vt:lpstr>
      <vt:lpstr>Slide 8</vt:lpstr>
      <vt:lpstr>Terminologies used in Thermodynamics</vt:lpstr>
      <vt:lpstr>Terminologies used in Thermodynamics</vt:lpstr>
      <vt:lpstr>Terminologies used in Thermodynamics</vt:lpstr>
      <vt:lpstr>Terminologies used in Thermodynamics</vt:lpstr>
      <vt:lpstr>Terminologies used in Thermodynamics</vt:lpstr>
      <vt:lpstr>Heat and Work</vt:lpstr>
      <vt:lpstr>Slide 15</vt:lpstr>
      <vt:lpstr>Slide 16</vt:lpstr>
      <vt:lpstr>Slide 17</vt:lpstr>
      <vt:lpstr>Slide 18</vt:lpstr>
      <vt:lpstr>Limitations of 1st Law of Thermodynamics</vt:lpstr>
      <vt:lpstr>Second Law of Thermodynamics</vt:lpstr>
      <vt:lpstr>Slide 21</vt:lpstr>
      <vt:lpstr>Introduction to IC Engine</vt:lpstr>
      <vt:lpstr>Classification of IC Engines</vt:lpstr>
      <vt:lpstr>Classification of IC Engines       Contd….</vt:lpstr>
      <vt:lpstr>Classification of IC Engines       Contd….</vt:lpstr>
      <vt:lpstr>Slide 26</vt:lpstr>
      <vt:lpstr>Slide 27</vt:lpstr>
      <vt:lpstr>Slide 28</vt:lpstr>
      <vt:lpstr>Basic Construction of IC Engine</vt:lpstr>
      <vt:lpstr>Slide 30</vt:lpstr>
      <vt:lpstr>Slide 31</vt:lpstr>
      <vt:lpstr>Slide 32</vt:lpstr>
      <vt:lpstr>Slide 33</vt:lpstr>
      <vt:lpstr>Slide 34</vt:lpstr>
      <vt:lpstr>4 Stroke Petrol Engine</vt:lpstr>
      <vt:lpstr>Slide 36</vt:lpstr>
      <vt:lpstr>Slide 37</vt:lpstr>
      <vt:lpstr>2. Compression Stroke</vt:lpstr>
      <vt:lpstr>3. Expansion/working/power Stroke</vt:lpstr>
      <vt:lpstr>4. Exhaust Stroke </vt:lpstr>
      <vt:lpstr>4 Stroke Diesel Engine</vt:lpstr>
      <vt:lpstr>Slide 42</vt:lpstr>
      <vt:lpstr>1. Suction Stroke</vt:lpstr>
      <vt:lpstr>2. Compression stroke</vt:lpstr>
      <vt:lpstr>3. Power/Expansion/working Stroke </vt:lpstr>
      <vt:lpstr>4. Exhaust Stroke</vt:lpstr>
      <vt:lpstr>2 Stroke Petrol Engine</vt:lpstr>
      <vt:lpstr>Working of 2 Stroke Petrol Engine</vt:lpstr>
      <vt:lpstr>Slide 49</vt:lpstr>
      <vt:lpstr>2 Stroke Diesel Engine</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Steam Turbine may also be define as, a device which converts heat energy of the steam to the mechanical energy,  which finally converted into electrical energy.</vt:lpstr>
      <vt:lpstr>WORK IN A TURBINE VISUALIZED</vt:lpstr>
      <vt:lpstr>Slide 65</vt:lpstr>
      <vt:lpstr>Slide 66</vt:lpstr>
      <vt:lpstr>Slide 67</vt:lpstr>
      <vt:lpstr>Classification of steam turbines </vt:lpstr>
      <vt:lpstr>IMPULSE TURBINE (De Laval turbine)</vt:lpstr>
      <vt:lpstr>Propelling force in the Steam Turbine</vt:lpstr>
      <vt:lpstr>Slide 71</vt:lpstr>
      <vt:lpstr>IMPULSE TURBINE PRINCIPLE</vt:lpstr>
      <vt:lpstr>PRESSURE-VELOCITY DIAGRAM FOR A MOVING IMPULSE BLADE</vt:lpstr>
      <vt:lpstr>REACTION TURBINE- Parson’s turbine</vt:lpstr>
      <vt:lpstr>PRESSURE-VELOCITY DIAGRAM FOR A MOVING REACTION BLADE</vt:lpstr>
      <vt:lpstr>Slide 76</vt:lpstr>
      <vt:lpstr>Slide 77</vt:lpstr>
      <vt:lpstr>Difference Between Impulse Turbine and Reaction Turbine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satheesh</dc:creator>
  <cp:lastModifiedBy>satheesh</cp:lastModifiedBy>
  <cp:revision>217</cp:revision>
  <dcterms:created xsi:type="dcterms:W3CDTF">2018-08-25T12:04:44Z</dcterms:created>
  <dcterms:modified xsi:type="dcterms:W3CDTF">2018-09-03T05:57:37Z</dcterms:modified>
</cp:coreProperties>
</file>